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9"/>
  </p:notesMasterIdLst>
  <p:handoutMasterIdLst>
    <p:handoutMasterId r:id="rId40"/>
  </p:handoutMasterIdLst>
  <p:sldIdLst>
    <p:sldId id="256" r:id="rId2"/>
    <p:sldId id="287" r:id="rId3"/>
    <p:sldId id="288" r:id="rId4"/>
    <p:sldId id="261" r:id="rId5"/>
    <p:sldId id="276" r:id="rId6"/>
    <p:sldId id="286" r:id="rId7"/>
    <p:sldId id="289" r:id="rId8"/>
    <p:sldId id="270" r:id="rId9"/>
    <p:sldId id="271" r:id="rId10"/>
    <p:sldId id="258" r:id="rId11"/>
    <p:sldId id="266" r:id="rId12"/>
    <p:sldId id="262" r:id="rId13"/>
    <p:sldId id="264" r:id="rId14"/>
    <p:sldId id="277" r:id="rId15"/>
    <p:sldId id="281" r:id="rId16"/>
    <p:sldId id="290" r:id="rId17"/>
    <p:sldId id="278" r:id="rId18"/>
    <p:sldId id="279" r:id="rId19"/>
    <p:sldId id="280" r:id="rId20"/>
    <p:sldId id="293" r:id="rId21"/>
    <p:sldId id="292" r:id="rId22"/>
    <p:sldId id="291" r:id="rId23"/>
    <p:sldId id="294" r:id="rId24"/>
    <p:sldId id="263" r:id="rId25"/>
    <p:sldId id="267" r:id="rId26"/>
    <p:sldId id="274" r:id="rId27"/>
    <p:sldId id="268" r:id="rId28"/>
    <p:sldId id="295" r:id="rId29"/>
    <p:sldId id="272" r:id="rId30"/>
    <p:sldId id="297" r:id="rId31"/>
    <p:sldId id="273" r:id="rId32"/>
    <p:sldId id="285" r:id="rId33"/>
    <p:sldId id="275" r:id="rId34"/>
    <p:sldId id="298" r:id="rId35"/>
    <p:sldId id="300" r:id="rId36"/>
    <p:sldId id="283" r:id="rId37"/>
    <p:sldId id="299" r:id="rId38"/>
  </p:sldIdLst>
  <p:sldSz cx="9906000" cy="6858000" type="A4"/>
  <p:notesSz cx="6723063" cy="9853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588" autoAdjust="0"/>
  </p:normalViewPr>
  <p:slideViewPr>
    <p:cSldViewPr>
      <p:cViewPr varScale="1">
        <p:scale>
          <a:sx n="111" d="100"/>
          <a:sy n="111" d="100"/>
        </p:scale>
        <p:origin x="582" y="114"/>
      </p:cViewPr>
      <p:guideLst>
        <p:guide orient="horz" pos="2160"/>
        <p:guide pos="3120"/>
      </p:guideLst>
    </p:cSldViewPr>
  </p:slideViewPr>
  <p:outlineViewPr>
    <p:cViewPr>
      <p:scale>
        <a:sx n="33" d="100"/>
        <a:sy n="33" d="100"/>
      </p:scale>
      <p:origin x="0" y="-16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50F970-0FDA-4889-9B4A-C3018D7BC2BB}" type="doc">
      <dgm:prSet loTypeId="urn:microsoft.com/office/officeart/2005/8/layout/cycle3" loCatId="cycle" qsTypeId="urn:microsoft.com/office/officeart/2005/8/quickstyle/3d2" qsCatId="3D" csTypeId="urn:microsoft.com/office/officeart/2005/8/colors/accent2_1" csCatId="accent2" phldr="1"/>
      <dgm:spPr/>
      <dgm:t>
        <a:bodyPr/>
        <a:lstStyle/>
        <a:p>
          <a:endParaRPr lang="it-IT"/>
        </a:p>
      </dgm:t>
    </dgm:pt>
    <dgm:pt modelId="{ABA0BA44-EE05-4B68-B1F3-0DFC74BA2BA8}">
      <dgm:prSet phldrT="[Testo]" custT="1">
        <dgm:style>
          <a:lnRef idx="2">
            <a:schemeClr val="accent3"/>
          </a:lnRef>
          <a:fillRef idx="1">
            <a:schemeClr val="lt1"/>
          </a:fillRef>
          <a:effectRef idx="0">
            <a:schemeClr val="accent3"/>
          </a:effectRef>
          <a:fontRef idx="minor">
            <a:schemeClr val="dk1"/>
          </a:fontRef>
        </dgm:style>
      </dgm:prSet>
      <dgm:spPr>
        <a:xfrm>
          <a:off x="2372248" y="9481"/>
          <a:ext cx="1627727" cy="696962"/>
        </a:xfrm>
        <a:ln/>
      </dgm:spPr>
      <dgm:t>
        <a:bodyPr/>
        <a:lstStyle/>
        <a:p>
          <a:r>
            <a:rPr lang="it-IT" sz="1100" b="1">
              <a:solidFill>
                <a:srgbClr val="4F81BD">
                  <a:lumMod val="75000"/>
                </a:srgbClr>
              </a:solidFill>
              <a:latin typeface="Arial" panose="020B0604020202020204" pitchFamily="34" charset="0"/>
              <a:ea typeface="+mn-ea"/>
              <a:cs typeface="Arial" panose="020B0604020202020204" pitchFamily="34" charset="0"/>
            </a:rPr>
            <a:t>31 dicembre</a:t>
          </a:r>
        </a:p>
        <a:p>
          <a:r>
            <a:rPr lang="it-IT" sz="1000">
              <a:solidFill>
                <a:srgbClr val="4F81BD">
                  <a:lumMod val="75000"/>
                </a:srgbClr>
              </a:solidFill>
              <a:latin typeface="Arial" panose="020B0604020202020204" pitchFamily="34" charset="0"/>
              <a:ea typeface="+mn-ea"/>
              <a:cs typeface="Arial" panose="020B0604020202020204" pitchFamily="34" charset="0"/>
            </a:rPr>
            <a:t>Definizione/aggiornamento degli obiettivi strategici</a:t>
          </a:r>
        </a:p>
      </dgm:t>
    </dgm:pt>
    <dgm:pt modelId="{157621DA-CBAD-4637-AA21-40FAF847828B}" type="parTrans" cxnId="{47C648C9-D999-4140-A842-6A122F62E120}">
      <dgm:prSet/>
      <dgm:spPr/>
      <dgm:t>
        <a:bodyPr/>
        <a:lstStyle/>
        <a:p>
          <a:endParaRPr lang="it-IT">
            <a:solidFill>
              <a:schemeClr val="accent1">
                <a:lumMod val="75000"/>
              </a:schemeClr>
            </a:solidFill>
            <a:latin typeface="+mn-lt"/>
          </a:endParaRPr>
        </a:p>
      </dgm:t>
    </dgm:pt>
    <dgm:pt modelId="{F931F5BC-D386-441B-AF85-9B5DDDDBF381}" type="sibTrans" cxnId="{47C648C9-D999-4140-A842-6A122F62E120}">
      <dgm:prSet>
        <dgm:style>
          <a:lnRef idx="1">
            <a:schemeClr val="accent3"/>
          </a:lnRef>
          <a:fillRef idx="2">
            <a:schemeClr val="accent3"/>
          </a:fillRef>
          <a:effectRef idx="1">
            <a:schemeClr val="accent3"/>
          </a:effectRef>
          <a:fontRef idx="minor">
            <a:schemeClr val="dk1"/>
          </a:fontRef>
        </dgm:style>
      </dgm:prSet>
      <dgm:spPr>
        <a:xfrm>
          <a:off x="758819" y="-79866"/>
          <a:ext cx="4987555" cy="4987555"/>
        </a:xfrm>
        <a:ln/>
      </dgm:spPr>
      <dgm:t>
        <a:bodyPr/>
        <a:lstStyle/>
        <a:p>
          <a:endParaRPr lang="it-IT">
            <a:solidFill>
              <a:schemeClr val="accent1">
                <a:lumMod val="75000"/>
              </a:schemeClr>
            </a:solidFill>
            <a:latin typeface="+mn-lt"/>
          </a:endParaRPr>
        </a:p>
      </dgm:t>
    </dgm:pt>
    <dgm:pt modelId="{23076881-1478-4944-9F43-A116BE033F59}">
      <dgm:prSet phldrT="[Testo]" custT="1">
        <dgm:style>
          <a:lnRef idx="2">
            <a:schemeClr val="accent3"/>
          </a:lnRef>
          <a:fillRef idx="1">
            <a:schemeClr val="lt1"/>
          </a:fillRef>
          <a:effectRef idx="0">
            <a:schemeClr val="accent3"/>
          </a:effectRef>
          <a:fontRef idx="minor">
            <a:schemeClr val="dk1"/>
          </a:fontRef>
        </dgm:style>
      </dgm:prSet>
      <dgm:spPr>
        <a:xfrm>
          <a:off x="4511433" y="1932399"/>
          <a:ext cx="1393924" cy="1181971"/>
        </a:xfrm>
        <a:ln/>
      </dgm:spPr>
      <dgm:t>
        <a:bodyPr/>
        <a:lstStyle/>
        <a:p>
          <a:r>
            <a:rPr lang="it-IT" sz="1100" b="1" dirty="0" smtClean="0">
              <a:solidFill>
                <a:srgbClr val="4F81BD">
                  <a:lumMod val="75000"/>
                </a:srgbClr>
              </a:solidFill>
              <a:latin typeface="Arial" panose="020B0604020202020204" pitchFamily="34" charset="0"/>
              <a:ea typeface="+mn-ea"/>
              <a:cs typeface="Arial" panose="020B0604020202020204" pitchFamily="34" charset="0"/>
            </a:rPr>
            <a:t>15 gennaio</a:t>
          </a:r>
          <a:endParaRPr lang="it-IT" sz="1100" b="1" dirty="0">
            <a:solidFill>
              <a:srgbClr val="4F81BD">
                <a:lumMod val="75000"/>
              </a:srgbClr>
            </a:solidFill>
            <a:latin typeface="Arial" panose="020B0604020202020204" pitchFamily="34" charset="0"/>
            <a:ea typeface="+mn-ea"/>
            <a:cs typeface="Arial" panose="020B0604020202020204" pitchFamily="34" charset="0"/>
          </a:endParaRPr>
        </a:p>
        <a:p>
          <a:r>
            <a:rPr lang="it-IT" sz="1100" b="1" dirty="0">
              <a:solidFill>
                <a:srgbClr val="4F81BD">
                  <a:lumMod val="75000"/>
                </a:srgbClr>
              </a:solidFill>
              <a:latin typeface="Arial" panose="020B0604020202020204" pitchFamily="34" charset="0"/>
              <a:ea typeface="+mn-ea"/>
              <a:cs typeface="Arial" panose="020B0604020202020204" pitchFamily="34" charset="0"/>
            </a:rPr>
            <a:t> </a:t>
          </a:r>
          <a:r>
            <a:rPr lang="it-IT" sz="1000" b="0" dirty="0">
              <a:solidFill>
                <a:srgbClr val="4F81BD">
                  <a:lumMod val="75000"/>
                </a:srgbClr>
              </a:solidFill>
              <a:latin typeface="Arial" panose="020B0604020202020204" pitchFamily="34" charset="0"/>
              <a:ea typeface="+mn-ea"/>
              <a:cs typeface="Arial" panose="020B0604020202020204" pitchFamily="34" charset="0"/>
            </a:rPr>
            <a:t>Predisposizione del Piano della </a:t>
          </a:r>
          <a:r>
            <a:rPr lang="it-IT" sz="1000" b="0" i="1" dirty="0">
              <a:solidFill>
                <a:srgbClr val="4F81BD">
                  <a:lumMod val="75000"/>
                </a:srgbClr>
              </a:solidFill>
              <a:latin typeface="Arial" panose="020B0604020202020204" pitchFamily="34" charset="0"/>
              <a:ea typeface="+mn-ea"/>
              <a:cs typeface="Arial" panose="020B0604020202020204" pitchFamily="34" charset="0"/>
            </a:rPr>
            <a:t>Performance</a:t>
          </a:r>
          <a:r>
            <a:rPr lang="it-IT" sz="1000" b="0" dirty="0">
              <a:solidFill>
                <a:srgbClr val="4F81BD">
                  <a:lumMod val="75000"/>
                </a:srgbClr>
              </a:solidFill>
              <a:latin typeface="Arial" panose="020B0604020202020204" pitchFamily="34" charset="0"/>
              <a:ea typeface="+mn-ea"/>
              <a:cs typeface="Arial" panose="020B0604020202020204" pitchFamily="34" charset="0"/>
            </a:rPr>
            <a:t> e definizione degli obiettivi operativi e delle azioni</a:t>
          </a:r>
        </a:p>
      </dgm:t>
    </dgm:pt>
    <dgm:pt modelId="{8AB71C33-BA1C-4181-9018-E2576215CBEF}" type="parTrans" cxnId="{3D08FFDF-DFC8-4E0F-90DE-E8DD8C7D9DCD}">
      <dgm:prSet/>
      <dgm:spPr/>
      <dgm:t>
        <a:bodyPr/>
        <a:lstStyle/>
        <a:p>
          <a:endParaRPr lang="it-IT">
            <a:solidFill>
              <a:schemeClr val="accent1">
                <a:lumMod val="75000"/>
              </a:schemeClr>
            </a:solidFill>
            <a:latin typeface="+mn-lt"/>
          </a:endParaRPr>
        </a:p>
      </dgm:t>
    </dgm:pt>
    <dgm:pt modelId="{97307254-40C4-4A09-B8E0-E4A2B2428DD4}" type="sibTrans" cxnId="{3D08FFDF-DFC8-4E0F-90DE-E8DD8C7D9DCD}">
      <dgm:prSet/>
      <dgm:spPr/>
      <dgm:t>
        <a:bodyPr/>
        <a:lstStyle/>
        <a:p>
          <a:endParaRPr lang="it-IT">
            <a:solidFill>
              <a:schemeClr val="accent1">
                <a:lumMod val="75000"/>
              </a:schemeClr>
            </a:solidFill>
            <a:latin typeface="+mn-lt"/>
          </a:endParaRPr>
        </a:p>
      </dgm:t>
    </dgm:pt>
    <dgm:pt modelId="{EBAA99D7-49A1-49C5-8DD0-E3DB9DCEA7DE}">
      <dgm:prSet phldrT="[Testo]" custT="1">
        <dgm:style>
          <a:lnRef idx="2">
            <a:schemeClr val="accent3"/>
          </a:lnRef>
          <a:fillRef idx="1">
            <a:schemeClr val="lt1"/>
          </a:fillRef>
          <a:effectRef idx="0">
            <a:schemeClr val="accent3"/>
          </a:effectRef>
          <a:fontRef idx="minor">
            <a:schemeClr val="dk1"/>
          </a:fontRef>
        </dgm:style>
      </dgm:prSet>
      <dgm:spPr>
        <a:xfrm>
          <a:off x="4044987" y="3499132"/>
          <a:ext cx="1393924" cy="696962"/>
        </a:xfrm>
        <a:ln/>
      </dgm:spPr>
      <dgm:t>
        <a:bodyPr/>
        <a:lstStyle/>
        <a:p>
          <a:r>
            <a:rPr lang="it-IT" sz="1100" b="1">
              <a:solidFill>
                <a:srgbClr val="4F81BD">
                  <a:lumMod val="75000"/>
                </a:srgbClr>
              </a:solidFill>
              <a:latin typeface="Arial" panose="020B0604020202020204" pitchFamily="34" charset="0"/>
              <a:ea typeface="+mn-ea"/>
              <a:cs typeface="Arial" panose="020B0604020202020204" pitchFamily="34" charset="0"/>
            </a:rPr>
            <a:t>28 febbraio</a:t>
          </a:r>
        </a:p>
        <a:p>
          <a:r>
            <a:rPr lang="it-IT" sz="1000" b="0">
              <a:solidFill>
                <a:srgbClr val="4F81BD">
                  <a:lumMod val="75000"/>
                </a:srgbClr>
              </a:solidFill>
              <a:latin typeface="Arial" panose="020B0604020202020204" pitchFamily="34" charset="0"/>
              <a:ea typeface="+mn-ea"/>
              <a:cs typeface="Arial" panose="020B0604020202020204" pitchFamily="34" charset="0"/>
            </a:rPr>
            <a:t>Avvio del Ciclo della </a:t>
          </a:r>
          <a:r>
            <a:rPr lang="it-IT" sz="1000" b="0" i="1">
              <a:solidFill>
                <a:srgbClr val="4F81BD">
                  <a:lumMod val="75000"/>
                </a:srgbClr>
              </a:solidFill>
              <a:latin typeface="Arial" panose="020B0604020202020204" pitchFamily="34" charset="0"/>
              <a:ea typeface="+mn-ea"/>
              <a:cs typeface="Arial" panose="020B0604020202020204" pitchFamily="34" charset="0"/>
            </a:rPr>
            <a:t>Performance</a:t>
          </a:r>
          <a:endParaRPr lang="it-IT" sz="1000" b="1" i="1">
            <a:solidFill>
              <a:srgbClr val="4F81BD">
                <a:lumMod val="75000"/>
              </a:srgbClr>
            </a:solidFill>
            <a:latin typeface="Arial" panose="020B0604020202020204" pitchFamily="34" charset="0"/>
            <a:ea typeface="+mn-ea"/>
            <a:cs typeface="Arial" panose="020B0604020202020204" pitchFamily="34" charset="0"/>
          </a:endParaRPr>
        </a:p>
      </dgm:t>
    </dgm:pt>
    <dgm:pt modelId="{742AA21E-BB3F-45B8-92A4-BEE1A8CF594C}" type="parTrans" cxnId="{76C60B29-9B01-4615-A4CF-E0E9332B37A0}">
      <dgm:prSet/>
      <dgm:spPr/>
      <dgm:t>
        <a:bodyPr/>
        <a:lstStyle/>
        <a:p>
          <a:endParaRPr lang="it-IT">
            <a:solidFill>
              <a:schemeClr val="accent1">
                <a:lumMod val="75000"/>
              </a:schemeClr>
            </a:solidFill>
            <a:latin typeface="+mn-lt"/>
          </a:endParaRPr>
        </a:p>
      </dgm:t>
    </dgm:pt>
    <dgm:pt modelId="{2E4251B6-236F-4E81-8666-B0E2B3D2683F}" type="sibTrans" cxnId="{76C60B29-9B01-4615-A4CF-E0E9332B37A0}">
      <dgm:prSet/>
      <dgm:spPr/>
      <dgm:t>
        <a:bodyPr/>
        <a:lstStyle/>
        <a:p>
          <a:endParaRPr lang="it-IT">
            <a:solidFill>
              <a:schemeClr val="accent1">
                <a:lumMod val="75000"/>
              </a:schemeClr>
            </a:solidFill>
            <a:latin typeface="+mn-lt"/>
          </a:endParaRPr>
        </a:p>
      </dgm:t>
    </dgm:pt>
    <dgm:pt modelId="{0D742E47-4394-4A4D-AF23-69E11F26AD72}">
      <dgm:prSet phldrT="[Testo]" custT="1">
        <dgm:style>
          <a:lnRef idx="2">
            <a:schemeClr val="accent3"/>
          </a:lnRef>
          <a:fillRef idx="1">
            <a:schemeClr val="lt1"/>
          </a:fillRef>
          <a:effectRef idx="0">
            <a:schemeClr val="accent3"/>
          </a:effectRef>
          <a:fontRef idx="minor">
            <a:schemeClr val="dk1"/>
          </a:fontRef>
        </dgm:style>
      </dgm:prSet>
      <dgm:spPr>
        <a:xfrm>
          <a:off x="996255" y="840939"/>
          <a:ext cx="1393924" cy="696962"/>
        </a:xfrm>
        <a:solidFill>
          <a:srgbClr val="FFC000"/>
        </a:solidFill>
        <a:ln/>
      </dgm:spPr>
      <dgm:t>
        <a:bodyPr/>
        <a:lstStyle/>
        <a:p>
          <a:r>
            <a:rPr lang="it-IT" sz="1100" b="1">
              <a:solidFill>
                <a:srgbClr val="4F81BD">
                  <a:lumMod val="75000"/>
                </a:srgbClr>
              </a:solidFill>
              <a:latin typeface="Arial" panose="020B0604020202020204" pitchFamily="34" charset="0"/>
              <a:ea typeface="+mn-ea"/>
              <a:cs typeface="Arial" panose="020B0604020202020204" pitchFamily="34" charset="0"/>
            </a:rPr>
            <a:t>30 giugno</a:t>
          </a:r>
        </a:p>
        <a:p>
          <a:r>
            <a:rPr lang="it-IT" sz="1000" b="1">
              <a:solidFill>
                <a:srgbClr val="4F81BD">
                  <a:lumMod val="75000"/>
                </a:srgbClr>
              </a:solidFill>
              <a:latin typeface="Arial" panose="020B0604020202020204" pitchFamily="34" charset="0"/>
              <a:ea typeface="+mn-ea"/>
              <a:cs typeface="Arial" panose="020B0604020202020204" pitchFamily="34" charset="0"/>
            </a:rPr>
            <a:t>Relazione sulla </a:t>
          </a:r>
          <a:r>
            <a:rPr lang="it-IT" sz="1000" b="1" i="1">
              <a:solidFill>
                <a:srgbClr val="4F81BD">
                  <a:lumMod val="75000"/>
                </a:srgbClr>
              </a:solidFill>
              <a:latin typeface="Arial" panose="020B0604020202020204" pitchFamily="34" charset="0"/>
              <a:ea typeface="+mn-ea"/>
              <a:cs typeface="Arial" panose="020B0604020202020204" pitchFamily="34" charset="0"/>
            </a:rPr>
            <a:t>Performance</a:t>
          </a:r>
        </a:p>
      </dgm:t>
    </dgm:pt>
    <dgm:pt modelId="{A22EB46A-3502-4CBC-B6EA-7ED5669E8EEE}" type="parTrans" cxnId="{6EB9599D-78AF-4ACE-9F7E-20B7C379437B}">
      <dgm:prSet/>
      <dgm:spPr/>
      <dgm:t>
        <a:bodyPr/>
        <a:lstStyle/>
        <a:p>
          <a:endParaRPr lang="it-IT">
            <a:solidFill>
              <a:schemeClr val="accent1">
                <a:lumMod val="75000"/>
              </a:schemeClr>
            </a:solidFill>
            <a:latin typeface="+mn-lt"/>
          </a:endParaRPr>
        </a:p>
      </dgm:t>
    </dgm:pt>
    <dgm:pt modelId="{455EA6D1-5BE6-48BF-99AA-673E94F83FC5}" type="sibTrans" cxnId="{6EB9599D-78AF-4ACE-9F7E-20B7C379437B}">
      <dgm:prSet/>
      <dgm:spPr/>
      <dgm:t>
        <a:bodyPr/>
        <a:lstStyle/>
        <a:p>
          <a:endParaRPr lang="it-IT">
            <a:solidFill>
              <a:schemeClr val="accent1">
                <a:lumMod val="75000"/>
              </a:schemeClr>
            </a:solidFill>
            <a:latin typeface="+mn-lt"/>
          </a:endParaRPr>
        </a:p>
      </dgm:t>
    </dgm:pt>
    <dgm:pt modelId="{AD9AAF80-B3DF-402E-9157-DD35F6B80E06}">
      <dgm:prSet custT="1">
        <dgm:style>
          <a:lnRef idx="2">
            <a:schemeClr val="accent3"/>
          </a:lnRef>
          <a:fillRef idx="1">
            <a:schemeClr val="lt1"/>
          </a:fillRef>
          <a:effectRef idx="0">
            <a:schemeClr val="accent3"/>
          </a:effectRef>
          <a:fontRef idx="minor">
            <a:schemeClr val="dk1"/>
          </a:fontRef>
        </dgm:style>
      </dgm:prSet>
      <dgm:spPr>
        <a:xfrm>
          <a:off x="757266" y="3095625"/>
          <a:ext cx="1393924" cy="1370171"/>
        </a:xfrm>
        <a:ln/>
      </dgm:spPr>
      <dgm:t>
        <a:bodyPr/>
        <a:lstStyle/>
        <a:p>
          <a:r>
            <a:rPr lang="it-IT" sz="1100">
              <a:solidFill>
                <a:srgbClr val="4F81BD">
                  <a:lumMod val="75000"/>
                </a:srgbClr>
              </a:solidFill>
              <a:latin typeface="Arial" panose="020B0604020202020204" pitchFamily="34" charset="0"/>
              <a:ea typeface="+mn-ea"/>
              <a:cs typeface="Arial" panose="020B0604020202020204" pitchFamily="34" charset="0"/>
            </a:rPr>
            <a:t> </a:t>
          </a:r>
          <a:r>
            <a:rPr lang="it-IT" sz="1100" b="1">
              <a:solidFill>
                <a:srgbClr val="4F81BD">
                  <a:lumMod val="75000"/>
                </a:srgbClr>
              </a:solidFill>
              <a:latin typeface="Arial" panose="020B0604020202020204" pitchFamily="34" charset="0"/>
              <a:ea typeface="+mn-ea"/>
              <a:cs typeface="Arial" panose="020B0604020202020204" pitchFamily="34" charset="0"/>
            </a:rPr>
            <a:t>Cadenza semestrale</a:t>
          </a:r>
        </a:p>
        <a:p>
          <a:r>
            <a:rPr lang="it-IT" sz="1100" b="1">
              <a:solidFill>
                <a:srgbClr val="4F81BD">
                  <a:lumMod val="75000"/>
                </a:srgbClr>
              </a:solidFill>
              <a:latin typeface="Arial" panose="020B0604020202020204" pitchFamily="34" charset="0"/>
              <a:ea typeface="+mn-ea"/>
              <a:cs typeface="Arial" panose="020B0604020202020204" pitchFamily="34" charset="0"/>
            </a:rPr>
            <a:t> </a:t>
          </a:r>
          <a:r>
            <a:rPr lang="it-IT" sz="1000" b="0">
              <a:solidFill>
                <a:srgbClr val="4F81BD">
                  <a:lumMod val="75000"/>
                </a:srgbClr>
              </a:solidFill>
              <a:latin typeface="Arial" panose="020B0604020202020204" pitchFamily="34" charset="0"/>
              <a:ea typeface="+mn-ea"/>
              <a:cs typeface="Arial" panose="020B0604020202020204" pitchFamily="34" charset="0"/>
            </a:rPr>
            <a:t>Verifica dell'attuazione degli obiettivi e predisposizone eventuali interventi correttivi </a:t>
          </a:r>
          <a:endParaRPr lang="it-IT" sz="1000" b="1">
            <a:solidFill>
              <a:srgbClr val="4F81BD">
                <a:lumMod val="75000"/>
              </a:srgbClr>
            </a:solidFill>
            <a:latin typeface="Arial" panose="020B0604020202020204" pitchFamily="34" charset="0"/>
            <a:ea typeface="+mn-ea"/>
            <a:cs typeface="Arial" panose="020B0604020202020204" pitchFamily="34" charset="0"/>
          </a:endParaRPr>
        </a:p>
      </dgm:t>
    </dgm:pt>
    <dgm:pt modelId="{B13AF1C3-0F68-4340-ADE9-339ABF297CF4}" type="parTrans" cxnId="{F76BC003-C9CB-45CB-A6B8-20B6DBC7DD8A}">
      <dgm:prSet/>
      <dgm:spPr/>
      <dgm:t>
        <a:bodyPr/>
        <a:lstStyle/>
        <a:p>
          <a:endParaRPr lang="it-IT">
            <a:solidFill>
              <a:schemeClr val="accent1">
                <a:lumMod val="75000"/>
              </a:schemeClr>
            </a:solidFill>
            <a:latin typeface="+mn-lt"/>
          </a:endParaRPr>
        </a:p>
      </dgm:t>
    </dgm:pt>
    <dgm:pt modelId="{4FCE73D5-3C18-4153-B958-C4516E9F5ADF}" type="sibTrans" cxnId="{F76BC003-C9CB-45CB-A6B8-20B6DBC7DD8A}">
      <dgm:prSet/>
      <dgm:spPr/>
      <dgm:t>
        <a:bodyPr/>
        <a:lstStyle/>
        <a:p>
          <a:endParaRPr lang="it-IT">
            <a:solidFill>
              <a:schemeClr val="accent1">
                <a:lumMod val="75000"/>
              </a:schemeClr>
            </a:solidFill>
            <a:latin typeface="+mn-lt"/>
          </a:endParaRPr>
        </a:p>
      </dgm:t>
    </dgm:pt>
    <dgm:pt modelId="{E1B02950-7C7D-43BF-9BBB-71CB81C5DA13}">
      <dgm:prSet custT="1">
        <dgm:style>
          <a:lnRef idx="2">
            <a:schemeClr val="accent3"/>
          </a:lnRef>
          <a:fillRef idx="1">
            <a:schemeClr val="lt1"/>
          </a:fillRef>
          <a:effectRef idx="0">
            <a:schemeClr val="accent3"/>
          </a:effectRef>
          <a:fontRef idx="minor">
            <a:schemeClr val="dk1"/>
          </a:fontRef>
        </dgm:style>
      </dgm:prSet>
      <dgm:spPr>
        <a:xfrm>
          <a:off x="454425" y="1954084"/>
          <a:ext cx="1393924" cy="794808"/>
        </a:xfrm>
        <a:solidFill>
          <a:srgbClr val="FFC000"/>
        </a:solidFill>
        <a:ln/>
      </dgm:spPr>
      <dgm:t>
        <a:bodyPr/>
        <a:lstStyle/>
        <a:p>
          <a:r>
            <a:rPr lang="it-IT" sz="1100" b="1">
              <a:solidFill>
                <a:srgbClr val="4F81BD">
                  <a:lumMod val="75000"/>
                </a:srgbClr>
              </a:solidFill>
              <a:latin typeface="Arial" pitchFamily="34" charset="0"/>
              <a:ea typeface="+mn-ea"/>
              <a:cs typeface="Arial" pitchFamily="34" charset="0"/>
            </a:rPr>
            <a:t>30 aprile</a:t>
          </a:r>
        </a:p>
        <a:p>
          <a:r>
            <a:rPr lang="it-IT" sz="1000">
              <a:solidFill>
                <a:srgbClr val="4F81BD">
                  <a:lumMod val="75000"/>
                </a:srgbClr>
              </a:solidFill>
              <a:latin typeface="Arial" pitchFamily="34" charset="0"/>
              <a:ea typeface="+mn-ea"/>
              <a:cs typeface="Arial" pitchFamily="34" charset="0"/>
            </a:rPr>
            <a:t>Monitoraggio OIV sul </a:t>
          </a:r>
          <a:r>
            <a:rPr lang="it-IT" sz="1000" b="1">
              <a:solidFill>
                <a:srgbClr val="4F81BD">
                  <a:lumMod val="75000"/>
                </a:srgbClr>
              </a:solidFill>
              <a:latin typeface="Arial" pitchFamily="34" charset="0"/>
              <a:ea typeface="+mn-ea"/>
              <a:cs typeface="Arial" pitchFamily="34" charset="0"/>
            </a:rPr>
            <a:t>funzionamento del Sistema di Valutazione</a:t>
          </a:r>
        </a:p>
      </dgm:t>
    </dgm:pt>
    <dgm:pt modelId="{3C4CFB5F-8A87-40AA-8757-5270EEA370A9}" type="parTrans" cxnId="{B4231C2D-463D-4CAC-83D3-665B3105F01A}">
      <dgm:prSet/>
      <dgm:spPr/>
      <dgm:t>
        <a:bodyPr/>
        <a:lstStyle/>
        <a:p>
          <a:endParaRPr lang="it-IT">
            <a:solidFill>
              <a:schemeClr val="accent1">
                <a:lumMod val="75000"/>
              </a:schemeClr>
            </a:solidFill>
            <a:latin typeface="+mn-lt"/>
          </a:endParaRPr>
        </a:p>
      </dgm:t>
    </dgm:pt>
    <dgm:pt modelId="{5D74F161-A96D-433C-A6B9-7B090172C7D5}" type="sibTrans" cxnId="{B4231C2D-463D-4CAC-83D3-665B3105F01A}">
      <dgm:prSet/>
      <dgm:spPr/>
      <dgm:t>
        <a:bodyPr/>
        <a:lstStyle/>
        <a:p>
          <a:endParaRPr lang="it-IT">
            <a:solidFill>
              <a:schemeClr val="accent1">
                <a:lumMod val="75000"/>
              </a:schemeClr>
            </a:solidFill>
            <a:latin typeface="+mn-lt"/>
          </a:endParaRPr>
        </a:p>
      </dgm:t>
    </dgm:pt>
    <dgm:pt modelId="{8A25B926-3C4D-4400-8F7C-AD45AA667256}">
      <dgm:prSet custT="1">
        <dgm:style>
          <a:lnRef idx="2">
            <a:schemeClr val="accent3"/>
          </a:lnRef>
          <a:fillRef idx="1">
            <a:schemeClr val="lt1"/>
          </a:fillRef>
          <a:effectRef idx="0">
            <a:schemeClr val="accent3"/>
          </a:effectRef>
          <a:fontRef idx="minor">
            <a:schemeClr val="dk1"/>
          </a:fontRef>
        </dgm:style>
      </dgm:prSet>
      <dgm:spPr>
        <a:xfrm>
          <a:off x="2496516" y="4220755"/>
          <a:ext cx="1427782" cy="663556"/>
        </a:xfrm>
        <a:ln/>
      </dgm:spPr>
      <dgm:t>
        <a:bodyPr/>
        <a:lstStyle/>
        <a:p>
          <a:r>
            <a:rPr lang="it-IT" sz="1000">
              <a:solidFill>
                <a:srgbClr val="4F81BD">
                  <a:lumMod val="75000"/>
                </a:srgbClr>
              </a:solidFill>
              <a:latin typeface="Arial" panose="020B0604020202020204" pitchFamily="34" charset="0"/>
              <a:ea typeface="+mn-ea"/>
              <a:cs typeface="Arial" panose="020B0604020202020204" pitchFamily="34" charset="0"/>
            </a:rPr>
            <a:t>Attuazione del Piano</a:t>
          </a:r>
        </a:p>
      </dgm:t>
    </dgm:pt>
    <dgm:pt modelId="{05898AF6-040F-4C14-9B48-E0D37DE8ED20}" type="parTrans" cxnId="{67DAB07A-006E-46D6-B83C-22D1EE9626E2}">
      <dgm:prSet/>
      <dgm:spPr/>
      <dgm:t>
        <a:bodyPr/>
        <a:lstStyle/>
        <a:p>
          <a:endParaRPr lang="it-IT">
            <a:solidFill>
              <a:schemeClr val="accent1">
                <a:lumMod val="75000"/>
              </a:schemeClr>
            </a:solidFill>
            <a:latin typeface="+mn-lt"/>
          </a:endParaRPr>
        </a:p>
      </dgm:t>
    </dgm:pt>
    <dgm:pt modelId="{B2609D82-72C3-4D46-9DDE-116535D147FD}" type="sibTrans" cxnId="{67DAB07A-006E-46D6-B83C-22D1EE9626E2}">
      <dgm:prSet/>
      <dgm:spPr/>
      <dgm:t>
        <a:bodyPr/>
        <a:lstStyle/>
        <a:p>
          <a:endParaRPr lang="it-IT">
            <a:solidFill>
              <a:schemeClr val="accent1">
                <a:lumMod val="75000"/>
              </a:schemeClr>
            </a:solidFill>
            <a:latin typeface="+mn-lt"/>
          </a:endParaRPr>
        </a:p>
      </dgm:t>
    </dgm:pt>
    <dgm:pt modelId="{48E56809-4D05-4A60-A1E5-CC8E960C72B8}">
      <dgm:prSet phldrT="[Testo]">
        <dgm:style>
          <a:lnRef idx="2">
            <a:schemeClr val="accent3"/>
          </a:lnRef>
          <a:fillRef idx="1">
            <a:schemeClr val="lt1"/>
          </a:fillRef>
          <a:effectRef idx="0">
            <a:schemeClr val="accent3"/>
          </a:effectRef>
          <a:fontRef idx="minor">
            <a:schemeClr val="dk1"/>
          </a:fontRef>
        </dgm:style>
      </dgm:prSet>
      <dgm:spPr>
        <a:xfrm>
          <a:off x="4175763" y="780550"/>
          <a:ext cx="1393924" cy="696962"/>
        </a:xfrm>
        <a:solidFill>
          <a:srgbClr val="FFC000"/>
        </a:solidFill>
        <a:ln/>
      </dgm:spPr>
      <dgm:t>
        <a:bodyPr/>
        <a:lstStyle/>
        <a:p>
          <a:r>
            <a:rPr lang="it-IT" b="1">
              <a:solidFill>
                <a:srgbClr val="4F81BD">
                  <a:lumMod val="75000"/>
                </a:srgbClr>
              </a:solidFill>
              <a:latin typeface="Arial" panose="020B0604020202020204" pitchFamily="34" charset="0"/>
              <a:ea typeface="+mn-ea"/>
              <a:cs typeface="Arial" panose="020B0604020202020204" pitchFamily="34" charset="0"/>
            </a:rPr>
            <a:t>31 gennaio </a:t>
          </a:r>
        </a:p>
        <a:p>
          <a:r>
            <a:rPr lang="it-IT" b="0">
              <a:solidFill>
                <a:srgbClr val="4F81BD">
                  <a:lumMod val="75000"/>
                </a:srgbClr>
              </a:solidFill>
              <a:latin typeface="Arial" panose="020B0604020202020204" pitchFamily="34" charset="0"/>
              <a:ea typeface="+mn-ea"/>
              <a:cs typeface="Arial" panose="020B0604020202020204" pitchFamily="34" charset="0"/>
            </a:rPr>
            <a:t>Adozione del </a:t>
          </a:r>
          <a:r>
            <a:rPr lang="it-IT" b="1">
              <a:solidFill>
                <a:srgbClr val="4F81BD">
                  <a:lumMod val="75000"/>
                </a:srgbClr>
              </a:solidFill>
              <a:latin typeface="Arial" panose="020B0604020202020204" pitchFamily="34" charset="0"/>
              <a:ea typeface="+mn-ea"/>
              <a:cs typeface="Arial" panose="020B0604020202020204" pitchFamily="34" charset="0"/>
            </a:rPr>
            <a:t>Piano della </a:t>
          </a:r>
          <a:r>
            <a:rPr lang="it-IT" b="1" i="1">
              <a:solidFill>
                <a:srgbClr val="4F81BD">
                  <a:lumMod val="75000"/>
                </a:srgbClr>
              </a:solidFill>
              <a:latin typeface="Arial" panose="020B0604020202020204" pitchFamily="34" charset="0"/>
              <a:ea typeface="+mn-ea"/>
              <a:cs typeface="Arial" panose="020B0604020202020204" pitchFamily="34" charset="0"/>
            </a:rPr>
            <a:t>Performance</a:t>
          </a:r>
        </a:p>
      </dgm:t>
    </dgm:pt>
    <dgm:pt modelId="{7D9B2C56-35B3-41FD-BDFB-4CCCAC6D2A87}" type="parTrans" cxnId="{8CA7798D-37BE-4942-9545-F78BE6A15B1A}">
      <dgm:prSet/>
      <dgm:spPr/>
      <dgm:t>
        <a:bodyPr/>
        <a:lstStyle/>
        <a:p>
          <a:endParaRPr lang="it-IT"/>
        </a:p>
      </dgm:t>
    </dgm:pt>
    <dgm:pt modelId="{EE289AD8-88FC-4365-A653-886833765580}" type="sibTrans" cxnId="{8CA7798D-37BE-4942-9545-F78BE6A15B1A}">
      <dgm:prSet/>
      <dgm:spPr/>
      <dgm:t>
        <a:bodyPr/>
        <a:lstStyle/>
        <a:p>
          <a:endParaRPr lang="it-IT"/>
        </a:p>
      </dgm:t>
    </dgm:pt>
    <dgm:pt modelId="{6FD923A5-E391-4EDD-A41D-99FF3CABDD69}" type="pres">
      <dgm:prSet presAssocID="{7350F970-0FDA-4889-9B4A-C3018D7BC2BB}" presName="Name0" presStyleCnt="0">
        <dgm:presLayoutVars>
          <dgm:dir/>
          <dgm:resizeHandles val="exact"/>
        </dgm:presLayoutVars>
      </dgm:prSet>
      <dgm:spPr/>
      <dgm:t>
        <a:bodyPr/>
        <a:lstStyle/>
        <a:p>
          <a:endParaRPr lang="it-IT"/>
        </a:p>
      </dgm:t>
    </dgm:pt>
    <dgm:pt modelId="{064C89E0-EEFB-463A-930E-8AA640BD5CB2}" type="pres">
      <dgm:prSet presAssocID="{7350F970-0FDA-4889-9B4A-C3018D7BC2BB}" presName="cycle" presStyleCnt="0"/>
      <dgm:spPr/>
    </dgm:pt>
    <dgm:pt modelId="{BEB87B9B-688F-40BD-B9B5-D22BBDD10DBC}" type="pres">
      <dgm:prSet presAssocID="{ABA0BA44-EE05-4B68-B1F3-0DFC74BA2BA8}" presName="nodeFirstNode" presStyleLbl="node1" presStyleIdx="0" presStyleCnt="8" custScaleX="138424" custScaleY="94043" custRadScaleRad="96761" custRadScaleInc="685">
        <dgm:presLayoutVars>
          <dgm:bulletEnabled val="1"/>
        </dgm:presLayoutVars>
      </dgm:prSet>
      <dgm:spPr>
        <a:prstGeom prst="roundRect">
          <a:avLst/>
        </a:prstGeom>
      </dgm:spPr>
      <dgm:t>
        <a:bodyPr/>
        <a:lstStyle/>
        <a:p>
          <a:endParaRPr lang="it-IT"/>
        </a:p>
      </dgm:t>
    </dgm:pt>
    <dgm:pt modelId="{524EEF76-B1E4-4C8B-BD66-88CBF52AE2F9}" type="pres">
      <dgm:prSet presAssocID="{F931F5BC-D386-441B-AF85-9B5DDDDBF381}" presName="sibTransFirstNode" presStyleLbl="bgShp" presStyleIdx="0" presStyleCnt="1" custLinFactNeighborX="-480" custLinFactNeighborY="-380"/>
      <dgm:spPr>
        <a:prstGeom prst="circularArrow">
          <a:avLst>
            <a:gd name="adj1" fmla="val 5544"/>
            <a:gd name="adj2" fmla="val 330680"/>
            <a:gd name="adj3" fmla="val 14447526"/>
            <a:gd name="adj4" fmla="val 16989357"/>
            <a:gd name="adj5" fmla="val 5757"/>
          </a:avLst>
        </a:prstGeom>
      </dgm:spPr>
      <dgm:t>
        <a:bodyPr/>
        <a:lstStyle/>
        <a:p>
          <a:endParaRPr lang="it-IT"/>
        </a:p>
      </dgm:t>
    </dgm:pt>
    <dgm:pt modelId="{C8C3DD67-C60B-41C9-B209-8C27222DF9DA}" type="pres">
      <dgm:prSet presAssocID="{48E56809-4D05-4A60-A1E5-CC8E960C72B8}" presName="nodeFollowingNodes" presStyleLbl="node1" presStyleIdx="1" presStyleCnt="8" custRadScaleRad="100199" custRadScaleInc="125991">
        <dgm:presLayoutVars>
          <dgm:bulletEnabled val="1"/>
        </dgm:presLayoutVars>
      </dgm:prSet>
      <dgm:spPr>
        <a:prstGeom prst="roundRect">
          <a:avLst/>
        </a:prstGeom>
      </dgm:spPr>
      <dgm:t>
        <a:bodyPr/>
        <a:lstStyle/>
        <a:p>
          <a:endParaRPr lang="it-IT"/>
        </a:p>
      </dgm:t>
    </dgm:pt>
    <dgm:pt modelId="{C00D18C7-187A-41F0-9FF7-1A5F53F276AD}" type="pres">
      <dgm:prSet presAssocID="{23076881-1478-4944-9F43-A116BE033F59}" presName="nodeFollowingNodes" presStyleLbl="node1" presStyleIdx="2" presStyleCnt="8" custScaleY="169589" custRadScaleRad="101987" custRadScaleInc="-78060">
        <dgm:presLayoutVars>
          <dgm:bulletEnabled val="1"/>
        </dgm:presLayoutVars>
      </dgm:prSet>
      <dgm:spPr>
        <a:prstGeom prst="roundRect">
          <a:avLst/>
        </a:prstGeom>
      </dgm:spPr>
      <dgm:t>
        <a:bodyPr/>
        <a:lstStyle/>
        <a:p>
          <a:endParaRPr lang="it-IT"/>
        </a:p>
      </dgm:t>
    </dgm:pt>
    <dgm:pt modelId="{30D42879-9E92-477D-98EF-1BD498212947}" type="pres">
      <dgm:prSet presAssocID="{EBAA99D7-49A1-49C5-8DD0-E3DB9DCEA7DE}" presName="nodeFollowingNodes" presStyleLbl="node1" presStyleIdx="3" presStyleCnt="8" custRadScaleRad="97244" custRadScaleInc="-9462">
        <dgm:presLayoutVars>
          <dgm:bulletEnabled val="1"/>
        </dgm:presLayoutVars>
      </dgm:prSet>
      <dgm:spPr>
        <a:prstGeom prst="roundRect">
          <a:avLst/>
        </a:prstGeom>
      </dgm:spPr>
      <dgm:t>
        <a:bodyPr/>
        <a:lstStyle/>
        <a:p>
          <a:endParaRPr lang="it-IT"/>
        </a:p>
      </dgm:t>
    </dgm:pt>
    <dgm:pt modelId="{B6A4A8B4-BAC5-40AB-BF3D-2972B2CFB851}" type="pres">
      <dgm:prSet presAssocID="{8A25B926-3C4D-4400-8F7C-AD45AA667256}" presName="nodeFollowingNodes" presStyleLbl="node1" presStyleIdx="4" presStyleCnt="8" custAng="0" custScaleX="102429" custScaleY="81182" custRadScaleRad="97223" custRadScaleInc="-1683">
        <dgm:presLayoutVars>
          <dgm:bulletEnabled val="1"/>
        </dgm:presLayoutVars>
      </dgm:prSet>
      <dgm:spPr>
        <a:prstGeom prst="roundRect">
          <a:avLst/>
        </a:prstGeom>
      </dgm:spPr>
      <dgm:t>
        <a:bodyPr/>
        <a:lstStyle/>
        <a:p>
          <a:endParaRPr lang="it-IT"/>
        </a:p>
      </dgm:t>
    </dgm:pt>
    <dgm:pt modelId="{AF9DBDB2-E155-43F5-8D06-CA059E071B83}" type="pres">
      <dgm:prSet presAssocID="{AD9AAF80-B3DF-402E-9157-DD35F6B80E06}" presName="nodeFollowingNodes" presStyleLbl="node1" presStyleIdx="5" presStyleCnt="8" custAng="0" custScaleX="124137" custScaleY="184280" custRadScaleRad="101699" custRadScaleInc="20487">
        <dgm:presLayoutVars>
          <dgm:bulletEnabled val="1"/>
        </dgm:presLayoutVars>
      </dgm:prSet>
      <dgm:spPr>
        <a:prstGeom prst="roundRect">
          <a:avLst/>
        </a:prstGeom>
      </dgm:spPr>
      <dgm:t>
        <a:bodyPr/>
        <a:lstStyle/>
        <a:p>
          <a:endParaRPr lang="it-IT"/>
        </a:p>
      </dgm:t>
    </dgm:pt>
    <dgm:pt modelId="{E40B5A1D-F3F7-40C5-9C95-B0DF1F837068}" type="pres">
      <dgm:prSet presAssocID="{E1B02950-7C7D-43BF-9BBB-71CB81C5DA13}" presName="nodeFollowingNodes" presStyleLbl="node1" presStyleIdx="6" presStyleCnt="8" custScaleY="135290" custRadScaleRad="95872" custRadScaleInc="9375">
        <dgm:presLayoutVars>
          <dgm:bulletEnabled val="1"/>
        </dgm:presLayoutVars>
      </dgm:prSet>
      <dgm:spPr>
        <a:prstGeom prst="roundRect">
          <a:avLst/>
        </a:prstGeom>
      </dgm:spPr>
      <dgm:t>
        <a:bodyPr/>
        <a:lstStyle/>
        <a:p>
          <a:endParaRPr lang="it-IT"/>
        </a:p>
      </dgm:t>
    </dgm:pt>
    <dgm:pt modelId="{DC125B8E-15EC-4183-B9D1-E0381E495F1E}" type="pres">
      <dgm:prSet presAssocID="{0D742E47-4394-4A4D-AF23-69E11F26AD72}" presName="nodeFollowingNodes" presStyleLbl="node1" presStyleIdx="7" presStyleCnt="8" custRadScaleRad="92933" custRadScaleInc="-10127">
        <dgm:presLayoutVars>
          <dgm:bulletEnabled val="1"/>
        </dgm:presLayoutVars>
      </dgm:prSet>
      <dgm:spPr>
        <a:prstGeom prst="roundRect">
          <a:avLst/>
        </a:prstGeom>
      </dgm:spPr>
      <dgm:t>
        <a:bodyPr/>
        <a:lstStyle/>
        <a:p>
          <a:endParaRPr lang="it-IT"/>
        </a:p>
      </dgm:t>
    </dgm:pt>
  </dgm:ptLst>
  <dgm:cxnLst>
    <dgm:cxn modelId="{444F05C6-C51B-4B97-BA4B-CA7241F7D505}" type="presOf" srcId="{8A25B926-3C4D-4400-8F7C-AD45AA667256}" destId="{B6A4A8B4-BAC5-40AB-BF3D-2972B2CFB851}" srcOrd="0" destOrd="0" presId="urn:microsoft.com/office/officeart/2005/8/layout/cycle3"/>
    <dgm:cxn modelId="{8CA7798D-37BE-4942-9545-F78BE6A15B1A}" srcId="{7350F970-0FDA-4889-9B4A-C3018D7BC2BB}" destId="{48E56809-4D05-4A60-A1E5-CC8E960C72B8}" srcOrd="1" destOrd="0" parTransId="{7D9B2C56-35B3-41FD-BDFB-4CCCAC6D2A87}" sibTransId="{EE289AD8-88FC-4365-A653-886833765580}"/>
    <dgm:cxn modelId="{F76BC003-C9CB-45CB-A6B8-20B6DBC7DD8A}" srcId="{7350F970-0FDA-4889-9B4A-C3018D7BC2BB}" destId="{AD9AAF80-B3DF-402E-9157-DD35F6B80E06}" srcOrd="5" destOrd="0" parTransId="{B13AF1C3-0F68-4340-ADE9-339ABF297CF4}" sibTransId="{4FCE73D5-3C18-4153-B958-C4516E9F5ADF}"/>
    <dgm:cxn modelId="{91F254EE-35C3-4375-B663-31BBFDAD1A06}" type="presOf" srcId="{48E56809-4D05-4A60-A1E5-CC8E960C72B8}" destId="{C8C3DD67-C60B-41C9-B209-8C27222DF9DA}" srcOrd="0" destOrd="0" presId="urn:microsoft.com/office/officeart/2005/8/layout/cycle3"/>
    <dgm:cxn modelId="{C27C3AC1-6274-4297-8E36-A5E9D6715B37}" type="presOf" srcId="{E1B02950-7C7D-43BF-9BBB-71CB81C5DA13}" destId="{E40B5A1D-F3F7-40C5-9C95-B0DF1F837068}" srcOrd="0" destOrd="0" presId="urn:microsoft.com/office/officeart/2005/8/layout/cycle3"/>
    <dgm:cxn modelId="{6EB9599D-78AF-4ACE-9F7E-20B7C379437B}" srcId="{7350F970-0FDA-4889-9B4A-C3018D7BC2BB}" destId="{0D742E47-4394-4A4D-AF23-69E11F26AD72}" srcOrd="7" destOrd="0" parTransId="{A22EB46A-3502-4CBC-B6EA-7ED5669E8EEE}" sibTransId="{455EA6D1-5BE6-48BF-99AA-673E94F83FC5}"/>
    <dgm:cxn modelId="{26E5E855-8764-419C-B224-15B30594F32C}" type="presOf" srcId="{AD9AAF80-B3DF-402E-9157-DD35F6B80E06}" destId="{AF9DBDB2-E155-43F5-8D06-CA059E071B83}" srcOrd="0" destOrd="0" presId="urn:microsoft.com/office/officeart/2005/8/layout/cycle3"/>
    <dgm:cxn modelId="{29BA3B16-DE5E-49C8-AA28-47ECAA095AED}" type="presOf" srcId="{F931F5BC-D386-441B-AF85-9B5DDDDBF381}" destId="{524EEF76-B1E4-4C8B-BD66-88CBF52AE2F9}" srcOrd="0" destOrd="0" presId="urn:microsoft.com/office/officeart/2005/8/layout/cycle3"/>
    <dgm:cxn modelId="{485700F8-7DF6-47B8-A371-847F29D27F77}" type="presOf" srcId="{23076881-1478-4944-9F43-A116BE033F59}" destId="{C00D18C7-187A-41F0-9FF7-1A5F53F276AD}" srcOrd="0" destOrd="0" presId="urn:microsoft.com/office/officeart/2005/8/layout/cycle3"/>
    <dgm:cxn modelId="{AA680CAC-146F-4A8A-8CD1-591952A20470}" type="presOf" srcId="{0D742E47-4394-4A4D-AF23-69E11F26AD72}" destId="{DC125B8E-15EC-4183-B9D1-E0381E495F1E}" srcOrd="0" destOrd="0" presId="urn:microsoft.com/office/officeart/2005/8/layout/cycle3"/>
    <dgm:cxn modelId="{B4231C2D-463D-4CAC-83D3-665B3105F01A}" srcId="{7350F970-0FDA-4889-9B4A-C3018D7BC2BB}" destId="{E1B02950-7C7D-43BF-9BBB-71CB81C5DA13}" srcOrd="6" destOrd="0" parTransId="{3C4CFB5F-8A87-40AA-8757-5270EEA370A9}" sibTransId="{5D74F161-A96D-433C-A6B9-7B090172C7D5}"/>
    <dgm:cxn modelId="{47C648C9-D999-4140-A842-6A122F62E120}" srcId="{7350F970-0FDA-4889-9B4A-C3018D7BC2BB}" destId="{ABA0BA44-EE05-4B68-B1F3-0DFC74BA2BA8}" srcOrd="0" destOrd="0" parTransId="{157621DA-CBAD-4637-AA21-40FAF847828B}" sibTransId="{F931F5BC-D386-441B-AF85-9B5DDDDBF381}"/>
    <dgm:cxn modelId="{B306D50D-9BE5-49A0-B805-95B2CA216ED5}" type="presOf" srcId="{7350F970-0FDA-4889-9B4A-C3018D7BC2BB}" destId="{6FD923A5-E391-4EDD-A41D-99FF3CABDD69}" srcOrd="0" destOrd="0" presId="urn:microsoft.com/office/officeart/2005/8/layout/cycle3"/>
    <dgm:cxn modelId="{DB5AE951-C4E2-43FB-875D-25BD2A68F85B}" type="presOf" srcId="{ABA0BA44-EE05-4B68-B1F3-0DFC74BA2BA8}" destId="{BEB87B9B-688F-40BD-B9B5-D22BBDD10DBC}" srcOrd="0" destOrd="0" presId="urn:microsoft.com/office/officeart/2005/8/layout/cycle3"/>
    <dgm:cxn modelId="{3D08FFDF-DFC8-4E0F-90DE-E8DD8C7D9DCD}" srcId="{7350F970-0FDA-4889-9B4A-C3018D7BC2BB}" destId="{23076881-1478-4944-9F43-A116BE033F59}" srcOrd="2" destOrd="0" parTransId="{8AB71C33-BA1C-4181-9018-E2576215CBEF}" sibTransId="{97307254-40C4-4A09-B8E0-E4A2B2428DD4}"/>
    <dgm:cxn modelId="{67DAB07A-006E-46D6-B83C-22D1EE9626E2}" srcId="{7350F970-0FDA-4889-9B4A-C3018D7BC2BB}" destId="{8A25B926-3C4D-4400-8F7C-AD45AA667256}" srcOrd="4" destOrd="0" parTransId="{05898AF6-040F-4C14-9B48-E0D37DE8ED20}" sibTransId="{B2609D82-72C3-4D46-9DDE-116535D147FD}"/>
    <dgm:cxn modelId="{D8346147-8DF0-48A1-B3FA-1E9F9BBE7324}" type="presOf" srcId="{EBAA99D7-49A1-49C5-8DD0-E3DB9DCEA7DE}" destId="{30D42879-9E92-477D-98EF-1BD498212947}" srcOrd="0" destOrd="0" presId="urn:microsoft.com/office/officeart/2005/8/layout/cycle3"/>
    <dgm:cxn modelId="{76C60B29-9B01-4615-A4CF-E0E9332B37A0}" srcId="{7350F970-0FDA-4889-9B4A-C3018D7BC2BB}" destId="{EBAA99D7-49A1-49C5-8DD0-E3DB9DCEA7DE}" srcOrd="3" destOrd="0" parTransId="{742AA21E-BB3F-45B8-92A4-BEE1A8CF594C}" sibTransId="{2E4251B6-236F-4E81-8666-B0E2B3D2683F}"/>
    <dgm:cxn modelId="{19BA170E-780B-459D-99FA-E78DC4101C8A}" type="presParOf" srcId="{6FD923A5-E391-4EDD-A41D-99FF3CABDD69}" destId="{064C89E0-EEFB-463A-930E-8AA640BD5CB2}" srcOrd="0" destOrd="0" presId="urn:microsoft.com/office/officeart/2005/8/layout/cycle3"/>
    <dgm:cxn modelId="{66CF9A39-90D6-41E0-B54D-3AFA73F982C0}" type="presParOf" srcId="{064C89E0-EEFB-463A-930E-8AA640BD5CB2}" destId="{BEB87B9B-688F-40BD-B9B5-D22BBDD10DBC}" srcOrd="0" destOrd="0" presId="urn:microsoft.com/office/officeart/2005/8/layout/cycle3"/>
    <dgm:cxn modelId="{4F9CB1DA-38DD-4EAC-BB6E-5F754724A30E}" type="presParOf" srcId="{064C89E0-EEFB-463A-930E-8AA640BD5CB2}" destId="{524EEF76-B1E4-4C8B-BD66-88CBF52AE2F9}" srcOrd="1" destOrd="0" presId="urn:microsoft.com/office/officeart/2005/8/layout/cycle3"/>
    <dgm:cxn modelId="{12865733-4666-4CC7-A1ED-F251EA66C6A6}" type="presParOf" srcId="{064C89E0-EEFB-463A-930E-8AA640BD5CB2}" destId="{C8C3DD67-C60B-41C9-B209-8C27222DF9DA}" srcOrd="2" destOrd="0" presId="urn:microsoft.com/office/officeart/2005/8/layout/cycle3"/>
    <dgm:cxn modelId="{072A1174-CE2D-4CB6-B664-2CBD60CD7154}" type="presParOf" srcId="{064C89E0-EEFB-463A-930E-8AA640BD5CB2}" destId="{C00D18C7-187A-41F0-9FF7-1A5F53F276AD}" srcOrd="3" destOrd="0" presId="urn:microsoft.com/office/officeart/2005/8/layout/cycle3"/>
    <dgm:cxn modelId="{F1EBFEF3-2304-4C2E-8198-13E76C4A9D1D}" type="presParOf" srcId="{064C89E0-EEFB-463A-930E-8AA640BD5CB2}" destId="{30D42879-9E92-477D-98EF-1BD498212947}" srcOrd="4" destOrd="0" presId="urn:microsoft.com/office/officeart/2005/8/layout/cycle3"/>
    <dgm:cxn modelId="{CB466A6F-E7EF-4BEA-9C69-891C70EABF4E}" type="presParOf" srcId="{064C89E0-EEFB-463A-930E-8AA640BD5CB2}" destId="{B6A4A8B4-BAC5-40AB-BF3D-2972B2CFB851}" srcOrd="5" destOrd="0" presId="urn:microsoft.com/office/officeart/2005/8/layout/cycle3"/>
    <dgm:cxn modelId="{D5C3E8B3-DA9C-4599-B379-539B9E10AF25}" type="presParOf" srcId="{064C89E0-EEFB-463A-930E-8AA640BD5CB2}" destId="{AF9DBDB2-E155-43F5-8D06-CA059E071B83}" srcOrd="6" destOrd="0" presId="urn:microsoft.com/office/officeart/2005/8/layout/cycle3"/>
    <dgm:cxn modelId="{C7CADA8B-DCAD-4ACF-9F97-9CBB922DA6EB}" type="presParOf" srcId="{064C89E0-EEFB-463A-930E-8AA640BD5CB2}" destId="{E40B5A1D-F3F7-40C5-9C95-B0DF1F837068}" srcOrd="7" destOrd="0" presId="urn:microsoft.com/office/officeart/2005/8/layout/cycle3"/>
    <dgm:cxn modelId="{643627BB-6C4B-4C12-B02E-07A7F010D8AA}" type="presParOf" srcId="{064C89E0-EEFB-463A-930E-8AA640BD5CB2}" destId="{DC125B8E-15EC-4183-B9D1-E0381E495F1E}"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2"/>
            <a:ext cx="2912634" cy="49315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08829" y="2"/>
            <a:ext cx="2912634" cy="493155"/>
          </a:xfrm>
          <a:prstGeom prst="rect">
            <a:avLst/>
          </a:prstGeom>
        </p:spPr>
        <p:txBody>
          <a:bodyPr vert="horz" lIns="91440" tIns="45720" rIns="91440" bIns="45720" rtlCol="0"/>
          <a:lstStyle>
            <a:lvl1pPr algn="r">
              <a:defRPr sz="1200"/>
            </a:lvl1pPr>
          </a:lstStyle>
          <a:p>
            <a:fld id="{8D898842-9CC1-467D-831C-D1470A9CC0F0}" type="datetimeFigureOut">
              <a:rPr lang="it-IT" smtClean="0"/>
              <a:t>09/12/2014</a:t>
            </a:fld>
            <a:endParaRPr lang="it-IT"/>
          </a:p>
        </p:txBody>
      </p:sp>
      <p:sp>
        <p:nvSpPr>
          <p:cNvPr id="4" name="Segnaposto piè di pagina 3"/>
          <p:cNvSpPr>
            <a:spLocks noGrp="1"/>
          </p:cNvSpPr>
          <p:nvPr>
            <p:ph type="ftr" sz="quarter" idx="2"/>
          </p:nvPr>
        </p:nvSpPr>
        <p:spPr>
          <a:xfrm>
            <a:off x="0" y="9358886"/>
            <a:ext cx="2912634" cy="4931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08829" y="9358886"/>
            <a:ext cx="2912634" cy="493155"/>
          </a:xfrm>
          <a:prstGeom prst="rect">
            <a:avLst/>
          </a:prstGeom>
        </p:spPr>
        <p:txBody>
          <a:bodyPr vert="horz" lIns="91440" tIns="45720" rIns="91440" bIns="45720" rtlCol="0" anchor="b"/>
          <a:lstStyle>
            <a:lvl1pPr algn="r">
              <a:defRPr sz="1200"/>
            </a:lvl1pPr>
          </a:lstStyle>
          <a:p>
            <a:fld id="{9CCB5434-D95A-49BF-85C4-0E0EA869C1BF}" type="slidenum">
              <a:rPr lang="it-IT" smtClean="0"/>
              <a:t>‹N›</a:t>
            </a:fld>
            <a:endParaRPr lang="it-IT"/>
          </a:p>
        </p:txBody>
      </p:sp>
    </p:spTree>
    <p:extLst>
      <p:ext uri="{BB962C8B-B14F-4D97-AF65-F5344CB8AC3E}">
        <p14:creationId xmlns:p14="http://schemas.microsoft.com/office/powerpoint/2010/main" val="363087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13327" cy="49268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08181" y="1"/>
            <a:ext cx="2913327" cy="492680"/>
          </a:xfrm>
          <a:prstGeom prst="rect">
            <a:avLst/>
          </a:prstGeom>
        </p:spPr>
        <p:txBody>
          <a:bodyPr vert="horz" lIns="91440" tIns="45720" rIns="91440" bIns="45720" rtlCol="0"/>
          <a:lstStyle>
            <a:lvl1pPr algn="r">
              <a:defRPr sz="1200"/>
            </a:lvl1pPr>
          </a:lstStyle>
          <a:p>
            <a:fld id="{A298031F-D22A-4A69-B249-ED792C7E5AB6}" type="datetimeFigureOut">
              <a:rPr lang="it-IT" smtClean="0"/>
              <a:t>09/12/2014</a:t>
            </a:fld>
            <a:endParaRPr lang="it-IT"/>
          </a:p>
        </p:txBody>
      </p:sp>
      <p:sp>
        <p:nvSpPr>
          <p:cNvPr id="4" name="Segnaposto immagine diapositiva 3"/>
          <p:cNvSpPr>
            <a:spLocks noGrp="1" noRot="1" noChangeAspect="1"/>
          </p:cNvSpPr>
          <p:nvPr>
            <p:ph type="sldImg" idx="2"/>
          </p:nvPr>
        </p:nvSpPr>
        <p:spPr>
          <a:xfrm>
            <a:off x="693738" y="738188"/>
            <a:ext cx="5335587" cy="36957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2307" y="4680468"/>
            <a:ext cx="5378450" cy="443412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59224"/>
            <a:ext cx="2913327" cy="49268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08181" y="9359224"/>
            <a:ext cx="2913327" cy="492680"/>
          </a:xfrm>
          <a:prstGeom prst="rect">
            <a:avLst/>
          </a:prstGeom>
        </p:spPr>
        <p:txBody>
          <a:bodyPr vert="horz" lIns="91440" tIns="45720" rIns="91440" bIns="45720" rtlCol="0" anchor="b"/>
          <a:lstStyle>
            <a:lvl1pPr algn="r">
              <a:defRPr sz="1200"/>
            </a:lvl1pPr>
          </a:lstStyle>
          <a:p>
            <a:fld id="{02EBF3F6-14FB-4126-9C1A-8949CCDD9C30}" type="slidenum">
              <a:rPr lang="it-IT" smtClean="0"/>
              <a:t>‹N›</a:t>
            </a:fld>
            <a:endParaRPr lang="it-IT"/>
          </a:p>
        </p:txBody>
      </p:sp>
    </p:spTree>
    <p:extLst>
      <p:ext uri="{BB962C8B-B14F-4D97-AF65-F5344CB8AC3E}">
        <p14:creationId xmlns:p14="http://schemas.microsoft.com/office/powerpoint/2010/main" val="332019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93738" y="738188"/>
            <a:ext cx="5335587" cy="36957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2EBF3F6-14FB-4126-9C1A-8949CCDD9C30}" type="slidenum">
              <a:rPr lang="it-IT" smtClean="0"/>
              <a:t>1</a:t>
            </a:fld>
            <a:endParaRPr lang="it-IT"/>
          </a:p>
        </p:txBody>
      </p:sp>
    </p:spTree>
    <p:extLst>
      <p:ext uri="{BB962C8B-B14F-4D97-AF65-F5344CB8AC3E}">
        <p14:creationId xmlns:p14="http://schemas.microsoft.com/office/powerpoint/2010/main" val="3378765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6503A285-C6C8-4FE8-88A6-FE5D1B988957}" type="datetime1">
              <a:rPr lang="it-IT" smtClean="0"/>
              <a:t>09/12/2014</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7B4D93FF-9965-43B8-A737-CE8E472B6C6F}"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B9FBB952-7191-424E-9566-98487E0CABBF}" type="datetime1">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750300" y="6356351"/>
            <a:ext cx="660400" cy="365125"/>
          </a:xfrm>
        </p:spPr>
        <p:txBody>
          <a:bodyPr/>
          <a:lstStyle/>
          <a:p>
            <a:fld id="{7B4D93FF-9965-43B8-A737-CE8E472B6C6F}" type="slidenum">
              <a:rPr lang="it-IT" smtClean="0"/>
              <a:t>‹N›</a:t>
            </a:fld>
            <a:endParaRPr lang="it-IT"/>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0D88B330-F30A-41E5-873C-C6EAD3BAA88D}" type="datetime1">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DA61CBB7-ECAD-4ADB-B759-C16A7F61CBB8}" type="datetime1">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6919055" cy="1143000"/>
          </a:xfrm>
        </p:spPr>
        <p:txBody>
          <a:bodyPr/>
          <a:lstStyle/>
          <a:p>
            <a:r>
              <a:rPr kumimoji="0" lang="it-IT" dirty="0" smtClean="0"/>
              <a:t>Fare clic per modificare lo stile del titolo</a:t>
            </a:r>
            <a:endParaRPr kumimoji="0" lang="en-US" dirty="0"/>
          </a:p>
        </p:txBody>
      </p:sp>
      <p:sp>
        <p:nvSpPr>
          <p:cNvPr id="3" name="Content Placeholder 2"/>
          <p:cNvSpPr>
            <a:spLocks noGrp="1"/>
          </p:cNvSpPr>
          <p:nvPr>
            <p:ph idx="1"/>
          </p:nvPr>
        </p:nvSpPr>
        <p:spPr/>
        <p:txBody>
          <a:body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4" name="Date Placeholder 3"/>
          <p:cNvSpPr>
            <a:spLocks noGrp="1"/>
          </p:cNvSpPr>
          <p:nvPr>
            <p:ph type="dt" sz="half" idx="10"/>
          </p:nvPr>
        </p:nvSpPr>
        <p:spPr/>
        <p:txBody>
          <a:bodyPr/>
          <a:lstStyle/>
          <a:p>
            <a:fld id="{1BED9AD4-A8AC-471B-B16A-8299FC5CCE0A}" type="datetime1">
              <a:rPr lang="it-IT" smtClean="0"/>
              <a:t>09/12/2014</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7B4D93FF-9965-43B8-A737-CE8E472B6C6F}" type="slidenum">
              <a:rPr lang="it-IT" smtClean="0"/>
              <a:t>‹N›</a:t>
            </a:fld>
            <a:endParaRPr lang="it-IT"/>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4356" y="764704"/>
            <a:ext cx="2052781" cy="104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DCF715-9D4B-4374-979A-259F5437FF3F}" type="datetime1">
              <a:rPr lang="it-IT" smtClean="0"/>
              <a:t>09/12/2014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B4D93FF-9965-43B8-A737-CE8E472B6C6F}" type="slidenum">
              <a:rPr lang="it-IT" smtClean="0"/>
              <a:t>‹N›</a:t>
            </a:fld>
            <a:endParaRPr lang="it-IT"/>
          </a:p>
        </p:txBody>
      </p:sp>
    </p:spTree>
    <p:extLst>
      <p:ext uri="{BB962C8B-B14F-4D97-AF65-F5344CB8AC3E}">
        <p14:creationId xmlns:p14="http://schemas.microsoft.com/office/powerpoint/2010/main" val="32295028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9840A1C7-350B-4CCD-8118-5C1A412236F1}" type="datetime1">
              <a:rPr lang="it-IT" smtClean="0"/>
              <a:t>09/12/2014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B4D93FF-9965-43B8-A737-CE8E472B6C6F}"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B6910933-33BE-4A48-869C-A7FC5E109EF1}" type="datetime1">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8C6CE1DE-322B-4466-9155-CA44F669DCD2}" type="datetime1">
              <a:rPr lang="it-IT" smtClean="0"/>
              <a:t>09/12/2014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52A04906-3D0F-4B98-8FFD-CFBDAA093F98}" type="datetime1">
              <a:rPr lang="it-IT" smtClean="0"/>
              <a:t>09/12/2014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14056-C58D-4C78-B99C-6BDD78410858}" type="datetime1">
              <a:rPr lang="it-IT" smtClean="0"/>
              <a:t>09/12/2014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D8234C27-D019-45C5-8D3A-3A2A3D9397C4}" type="datetime1">
              <a:rPr lang="it-IT" smtClean="0"/>
              <a:t>09/12/2014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B4D93FF-9965-43B8-A737-CE8E472B6C6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9DCF715-9D4B-4374-979A-259F5437FF3F}" type="datetime1">
              <a:rPr lang="it-IT" smtClean="0"/>
              <a:t>09/12/2014</a:t>
            </a:fld>
            <a:endParaRPr lang="it-IT"/>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B4D93FF-9965-43B8-A737-CE8E472B6C6F}" type="slidenum">
              <a:rPr lang="it-IT" smtClean="0"/>
              <a:t>‹N›</a:t>
            </a:fld>
            <a:endParaRPr lang="it-IT"/>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nticorruzione@ateneo.uniroma3.i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urp@ateneo.uniroma3.it" TargetMode="External"/><Relationship Id="rId2" Type="http://schemas.openxmlformats.org/officeDocument/2006/relationships/hyperlink" Target="mailto:amministrazione@ateneo.uniroma3.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497" y="1371600"/>
            <a:ext cx="8892988" cy="1828800"/>
          </a:xfrm>
        </p:spPr>
        <p:txBody>
          <a:bodyPr/>
          <a:lstStyle/>
          <a:p>
            <a:r>
              <a:rPr lang="it-IT" dirty="0" smtClean="0"/>
              <a:t>Giornata della Trasparenza</a:t>
            </a:r>
            <a:endParaRPr lang="it-IT" dirty="0"/>
          </a:p>
        </p:txBody>
      </p:sp>
      <p:sp>
        <p:nvSpPr>
          <p:cNvPr id="3" name="Sottotitolo 2"/>
          <p:cNvSpPr>
            <a:spLocks noGrp="1"/>
          </p:cNvSpPr>
          <p:nvPr>
            <p:ph type="subTitle" idx="1"/>
          </p:nvPr>
        </p:nvSpPr>
        <p:spPr/>
        <p:txBody>
          <a:bodyPr/>
          <a:lstStyle/>
          <a:p>
            <a:r>
              <a:rPr lang="it-IT" dirty="0" smtClean="0"/>
              <a:t>Università degli studi Roma Tre</a:t>
            </a:r>
          </a:p>
          <a:p>
            <a:r>
              <a:rPr lang="it-IT" dirty="0"/>
              <a:t>9</a:t>
            </a:r>
            <a:r>
              <a:rPr lang="it-IT" dirty="0" smtClean="0"/>
              <a:t> Dicembre 2014</a:t>
            </a:r>
            <a:endParaRPr lang="it-IT" dirty="0"/>
          </a:p>
        </p:txBody>
      </p:sp>
    </p:spTree>
    <p:extLst>
      <p:ext uri="{BB962C8B-B14F-4D97-AF65-F5344CB8AC3E}">
        <p14:creationId xmlns:p14="http://schemas.microsoft.com/office/powerpoint/2010/main" val="2231236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6441" y="760729"/>
            <a:ext cx="6919055" cy="1143000"/>
          </a:xfrm>
        </p:spPr>
        <p:txBody>
          <a:bodyPr>
            <a:normAutofit fontScale="90000"/>
          </a:bodyPr>
          <a:lstStyle/>
          <a:p>
            <a:r>
              <a:rPr lang="it-IT" sz="5600" dirty="0" smtClean="0">
                <a:effectLst>
                  <a:outerShdw blurRad="38100" dist="38100" dir="2700000" algn="tl">
                    <a:srgbClr val="000000">
                      <a:alpha val="43137"/>
                    </a:srgbClr>
                  </a:outerShdw>
                </a:effectLst>
              </a:rPr>
              <a:t>Il ciclo</a:t>
            </a:r>
            <a:r>
              <a:rPr lang="it-IT" dirty="0" smtClean="0"/>
              <a:t/>
            </a:r>
            <a:br>
              <a:rPr lang="it-IT" dirty="0" smtClean="0"/>
            </a:br>
            <a:endParaRPr lang="it-IT" dirty="0"/>
          </a:p>
        </p:txBody>
      </p:sp>
      <p:sp>
        <p:nvSpPr>
          <p:cNvPr id="3" name="Segnaposto contenuto 2"/>
          <p:cNvSpPr>
            <a:spLocks noGrp="1"/>
          </p:cNvSpPr>
          <p:nvPr>
            <p:ph idx="1"/>
          </p:nvPr>
        </p:nvSpPr>
        <p:spPr/>
        <p:txBody>
          <a:bodyPr>
            <a:normAutofit/>
          </a:bodyPr>
          <a:lstStyle/>
          <a:p>
            <a:pPr algn="just"/>
            <a:endParaRPr lang="it-IT" dirty="0" smtClean="0"/>
          </a:p>
          <a:p>
            <a:pPr algn="just"/>
            <a:endParaRPr lang="it-IT" dirty="0"/>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10</a:t>
            </a:fld>
            <a:endParaRPr lang="it-IT"/>
          </a:p>
        </p:txBody>
      </p:sp>
      <p:graphicFrame>
        <p:nvGraphicFramePr>
          <p:cNvPr id="6" name="Diagramma 5"/>
          <p:cNvGraphicFramePr/>
          <p:nvPr>
            <p:extLst>
              <p:ext uri="{D42A27DB-BD31-4B8C-83A1-F6EECF244321}">
                <p14:modId xmlns:p14="http://schemas.microsoft.com/office/powerpoint/2010/main" val="2451000962"/>
              </p:ext>
            </p:extLst>
          </p:nvPr>
        </p:nvGraphicFramePr>
        <p:xfrm>
          <a:off x="1784648" y="1637436"/>
          <a:ext cx="6120130" cy="4706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41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480" y="476672"/>
            <a:ext cx="6919055" cy="947931"/>
          </a:xfrm>
        </p:spPr>
        <p:txBody>
          <a:bodyPr>
            <a:normAutofit fontScale="90000"/>
          </a:bodyPr>
          <a:lstStyle/>
          <a:p>
            <a:r>
              <a:rPr lang="it-IT" dirty="0"/>
              <a:t/>
            </a:r>
            <a:br>
              <a:rPr lang="it-IT" dirty="0"/>
            </a:br>
            <a:r>
              <a:rPr lang="it-IT" sz="5400" dirty="0">
                <a:effectLst>
                  <a:outerShdw blurRad="38100" dist="38100" dir="2700000" algn="tl">
                    <a:srgbClr val="000000">
                      <a:alpha val="43137"/>
                    </a:srgbClr>
                  </a:outerShdw>
                </a:effectLst>
              </a:rPr>
              <a:t>Piano della </a:t>
            </a:r>
            <a:r>
              <a:rPr lang="it-IT" sz="5400" i="1" dirty="0">
                <a:effectLst>
                  <a:outerShdw blurRad="38100" dist="38100" dir="2700000" algn="tl">
                    <a:srgbClr val="000000">
                      <a:alpha val="43137"/>
                    </a:srgbClr>
                  </a:outerShdw>
                </a:effectLst>
              </a:rPr>
              <a:t>performance</a:t>
            </a:r>
            <a:endParaRPr lang="it-IT" i="1" dirty="0"/>
          </a:p>
        </p:txBody>
      </p:sp>
      <p:sp>
        <p:nvSpPr>
          <p:cNvPr id="3" name="Segnaposto contenuto 2"/>
          <p:cNvSpPr>
            <a:spLocks noGrp="1"/>
          </p:cNvSpPr>
          <p:nvPr>
            <p:ph idx="1"/>
          </p:nvPr>
        </p:nvSpPr>
        <p:spPr/>
        <p:txBody>
          <a:bodyPr>
            <a:normAutofit fontScale="92500"/>
          </a:bodyPr>
          <a:lstStyle/>
          <a:p>
            <a:pPr marL="0" lvl="0" indent="0">
              <a:buNone/>
            </a:pPr>
            <a:r>
              <a:rPr lang="it-IT" sz="2100" b="1" dirty="0"/>
              <a:t>Riferimenti normativi</a:t>
            </a:r>
            <a:endParaRPr lang="it-IT" sz="2100" dirty="0"/>
          </a:p>
          <a:p>
            <a:pPr algn="just"/>
            <a:r>
              <a:rPr lang="it-IT" sz="2100" dirty="0" err="1"/>
              <a:t>D.lgs</a:t>
            </a:r>
            <a:r>
              <a:rPr lang="it-IT" sz="2100" dirty="0"/>
              <a:t> n. 150/2009 in conformità con le delibere </a:t>
            </a:r>
            <a:r>
              <a:rPr lang="it-IT" sz="2100" dirty="0" err="1"/>
              <a:t>CiVIT</a:t>
            </a:r>
            <a:r>
              <a:rPr lang="it-IT" sz="2100" dirty="0"/>
              <a:t>, ora Autorità Nazionale Anticorruzione - ANAC, n.112/2010 e n.1/2012.</a:t>
            </a:r>
          </a:p>
          <a:p>
            <a:pPr marL="0" lvl="0" indent="0" algn="just">
              <a:buNone/>
            </a:pPr>
            <a:r>
              <a:rPr lang="it-IT" sz="2100" b="1" dirty="0" smtClean="0"/>
              <a:t>Adozione</a:t>
            </a:r>
            <a:endParaRPr lang="it-IT" sz="2100" dirty="0"/>
          </a:p>
          <a:p>
            <a:pPr algn="just"/>
            <a:r>
              <a:rPr lang="it-IT" sz="2100" dirty="0"/>
              <a:t>Adottato con decreto D.G. n. 85 del 30.01.2014.</a:t>
            </a:r>
          </a:p>
          <a:p>
            <a:pPr marL="0" lvl="0" indent="0" algn="just">
              <a:buNone/>
            </a:pPr>
            <a:r>
              <a:rPr lang="it-IT" sz="2100" b="1" dirty="0"/>
              <a:t>Descrizione sintetica </a:t>
            </a:r>
            <a:r>
              <a:rPr lang="it-IT" sz="2100" dirty="0"/>
              <a:t> </a:t>
            </a:r>
          </a:p>
          <a:p>
            <a:pPr algn="just"/>
            <a:r>
              <a:rPr lang="it-IT" sz="2100" dirty="0"/>
              <a:t>Il Piano è il documento di programmazione triennale in cui vengono esplicitati, nell’ottica della trasparenza e della rendicontazione sociale, gli indirizzi e gli obiettivi strategici che Roma Tre intende perseguire per il triennio 2014 - 2016 e la relativa declinazione in obiettivi operativi da assegnare al personale dirigenziale, in coerenza con la programmazione finanziaria e di bilancio. Il raggiungimento dei risultati attesi è misurato e valutato mediante indicatori rispetto ai quali il Piano fissa anche il livello (target) al quale si tende.</a:t>
            </a:r>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11</a:t>
            </a:fld>
            <a:endParaRPr lang="it-IT"/>
          </a:p>
        </p:txBody>
      </p:sp>
    </p:spTree>
    <p:extLst>
      <p:ext uri="{BB962C8B-B14F-4D97-AF65-F5344CB8AC3E}">
        <p14:creationId xmlns:p14="http://schemas.microsoft.com/office/powerpoint/2010/main" val="1906105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
            </a:r>
            <a:br>
              <a:rPr lang="it-IT" dirty="0"/>
            </a:br>
            <a:r>
              <a:rPr lang="it-IT" sz="5600" dirty="0">
                <a:effectLst>
                  <a:outerShdw blurRad="38100" dist="38100" dir="2700000" algn="tl">
                    <a:srgbClr val="000000">
                      <a:alpha val="43137"/>
                    </a:srgbClr>
                  </a:outerShdw>
                </a:effectLst>
              </a:rPr>
              <a:t>La Relazione sulla </a:t>
            </a:r>
            <a:r>
              <a:rPr lang="it-IT" sz="5600" i="1" dirty="0">
                <a:effectLst>
                  <a:outerShdw blurRad="38100" dist="38100" dir="2700000" algn="tl">
                    <a:srgbClr val="000000">
                      <a:alpha val="43137"/>
                    </a:srgbClr>
                  </a:outerShdw>
                </a:effectLst>
              </a:rPr>
              <a:t>performance</a:t>
            </a:r>
            <a:endParaRPr lang="it-IT" sz="56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marL="0" lvl="0" indent="0">
              <a:buNone/>
            </a:pPr>
            <a:r>
              <a:rPr lang="it-IT" sz="1800" b="1" dirty="0"/>
              <a:t>Riferimenti normativi</a:t>
            </a:r>
            <a:endParaRPr lang="it-IT" sz="1800" dirty="0"/>
          </a:p>
          <a:p>
            <a:r>
              <a:rPr lang="it-IT" sz="1800" dirty="0" err="1"/>
              <a:t>D.lgs</a:t>
            </a:r>
            <a:r>
              <a:rPr lang="it-IT" sz="1800" dirty="0"/>
              <a:t> n. 150/2009 in conformità con la delibera </a:t>
            </a:r>
            <a:r>
              <a:rPr lang="it-IT" sz="1800" dirty="0" err="1"/>
              <a:t>CiVIT</a:t>
            </a:r>
            <a:r>
              <a:rPr lang="it-IT" sz="1800" dirty="0"/>
              <a:t>, ora Autorità Nazionale Anticorruzione - ANAC, n. 5/2012.</a:t>
            </a:r>
          </a:p>
          <a:p>
            <a:pPr marL="0" lvl="0" indent="0">
              <a:buNone/>
            </a:pPr>
            <a:r>
              <a:rPr lang="it-IT" sz="1800" b="1" dirty="0"/>
              <a:t>Adozione</a:t>
            </a:r>
            <a:endParaRPr lang="it-IT" sz="1800" dirty="0"/>
          </a:p>
          <a:p>
            <a:r>
              <a:rPr lang="it-IT" sz="1800" dirty="0"/>
              <a:t>Adottato con decreto D.G. n. 811 del 25/06/2014 e validato dall’OIV con documento n. </a:t>
            </a:r>
            <a:r>
              <a:rPr lang="it-IT" sz="1800" dirty="0" err="1"/>
              <a:t>prot</a:t>
            </a:r>
            <a:r>
              <a:rPr lang="it-IT" sz="1800" dirty="0"/>
              <a:t>. 44703 del 27/06/2014</a:t>
            </a:r>
          </a:p>
          <a:p>
            <a:pPr marL="0" lvl="0" indent="0">
              <a:buNone/>
            </a:pPr>
            <a:r>
              <a:rPr lang="it-IT" sz="1800" b="1" dirty="0"/>
              <a:t>Descrizione sintetica </a:t>
            </a:r>
            <a:endParaRPr lang="it-IT" sz="1800" dirty="0"/>
          </a:p>
          <a:p>
            <a:pPr algn="just"/>
            <a:r>
              <a:rPr lang="it-IT" sz="1800" dirty="0"/>
              <a:t>La Relazione è lo strumento con il quale l’Ateneo illustra ai cittadini e agli </a:t>
            </a:r>
            <a:r>
              <a:rPr lang="it-IT" sz="1800" i="1" dirty="0"/>
              <a:t>stakeholder</a:t>
            </a:r>
            <a:r>
              <a:rPr lang="it-IT" sz="1800" dirty="0"/>
              <a:t> interni ed esterni i risultati della </a:t>
            </a:r>
            <a:r>
              <a:rPr lang="it-IT" sz="1800" i="1" dirty="0"/>
              <a:t>performance</a:t>
            </a:r>
            <a:r>
              <a:rPr lang="it-IT" sz="1800" dirty="0"/>
              <a:t> organizzativa e individuale raggiunti nel corso dell’anno 2013 rispetto agli obiettivi programmati e alle risorse stanziate. </a:t>
            </a:r>
          </a:p>
          <a:p>
            <a:pPr algn="just"/>
            <a:r>
              <a:rPr lang="it-IT" sz="1800" dirty="0"/>
              <a:t>La Relazione evidenzia, quindi, a consuntivo i risultati raggiunti facendo riferimento agli obiettivi strategici ed alle azioni strategiche nonché agli obiettivi operativi programmati, rilevando gli eventuali scostamenti registrati nel corso dell’anno e individuando le cause e le misure correttive da adottare.</a:t>
            </a:r>
          </a:p>
          <a:p>
            <a:endParaRPr lang="it-IT" sz="1600" i="1"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12</a:t>
            </a:fld>
            <a:endParaRPr lang="it-IT"/>
          </a:p>
        </p:txBody>
      </p:sp>
    </p:spTree>
    <p:extLst>
      <p:ext uri="{BB962C8B-B14F-4D97-AF65-F5344CB8AC3E}">
        <p14:creationId xmlns:p14="http://schemas.microsoft.com/office/powerpoint/2010/main" val="113242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188640"/>
            <a:ext cx="6919055" cy="2160240"/>
          </a:xfrm>
        </p:spPr>
        <p:txBody>
          <a:bodyPr>
            <a:normAutofit fontScale="90000"/>
          </a:bodyPr>
          <a:lstStyle/>
          <a:p>
            <a:r>
              <a:rPr lang="it-IT" dirty="0" smtClean="0"/>
              <a:t/>
            </a:r>
            <a:br>
              <a:rPr lang="it-IT" dirty="0" smtClean="0"/>
            </a:br>
            <a:r>
              <a:rPr lang="it-IT" sz="5600" dirty="0">
                <a:effectLst>
                  <a:outerShdw blurRad="38100" dist="38100" dir="2700000" algn="tl">
                    <a:srgbClr val="000000">
                      <a:alpha val="43137"/>
                    </a:srgbClr>
                  </a:outerShdw>
                </a:effectLst>
              </a:rPr>
              <a:t>La Relazione sul funzionamento complessivo del Sistema</a:t>
            </a:r>
          </a:p>
        </p:txBody>
      </p:sp>
      <p:sp>
        <p:nvSpPr>
          <p:cNvPr id="3" name="Segnaposto contenuto 2"/>
          <p:cNvSpPr>
            <a:spLocks noGrp="1"/>
          </p:cNvSpPr>
          <p:nvPr>
            <p:ph idx="1"/>
          </p:nvPr>
        </p:nvSpPr>
        <p:spPr>
          <a:xfrm>
            <a:off x="491877" y="2564904"/>
            <a:ext cx="8915400" cy="3221712"/>
          </a:xfrm>
        </p:spPr>
        <p:txBody>
          <a:bodyPr>
            <a:normAutofit/>
          </a:bodyPr>
          <a:lstStyle/>
          <a:p>
            <a:pPr marL="0" lvl="0" indent="0">
              <a:buNone/>
            </a:pPr>
            <a:r>
              <a:rPr lang="it-IT" sz="1800" b="1" dirty="0"/>
              <a:t>Riferimenti normativi</a:t>
            </a:r>
            <a:endParaRPr lang="it-IT" sz="1800" dirty="0"/>
          </a:p>
          <a:p>
            <a:r>
              <a:rPr lang="it-IT" sz="1800" dirty="0"/>
              <a:t>Documento redatto dall’OIV in conformità alle delibere ANAC n. 4/12 e n. 23/13.  </a:t>
            </a:r>
          </a:p>
          <a:p>
            <a:pPr marL="0" lvl="0" indent="0">
              <a:buNone/>
            </a:pPr>
            <a:r>
              <a:rPr lang="it-IT" sz="1800" b="1" dirty="0"/>
              <a:t>Adozione</a:t>
            </a:r>
            <a:endParaRPr lang="it-IT" sz="1800" dirty="0"/>
          </a:p>
          <a:p>
            <a:r>
              <a:rPr lang="it-IT" sz="1800" dirty="0"/>
              <a:t>Approvazione con nota n. 15787 in data 30/04/2014</a:t>
            </a:r>
          </a:p>
          <a:p>
            <a:pPr marL="0" lvl="0" indent="0">
              <a:buNone/>
            </a:pPr>
            <a:r>
              <a:rPr lang="it-IT" sz="1800" b="1" dirty="0"/>
              <a:t>Descrizione sintetica </a:t>
            </a:r>
            <a:endParaRPr lang="it-IT" sz="1800" dirty="0"/>
          </a:p>
          <a:p>
            <a:pPr algn="just"/>
            <a:r>
              <a:rPr lang="it-IT" sz="1800" dirty="0"/>
              <a:t>La Relazione è redatta dall’OIV di Roma Tre ed è il documento con il quale il medesimo riferisce sul </a:t>
            </a:r>
            <a:r>
              <a:rPr lang="it-IT" sz="1800" i="1" dirty="0"/>
              <a:t>funzionamento del sistema di valutazione, trasparenza e integrità dei controlli interni </a:t>
            </a:r>
            <a:r>
              <a:rPr lang="it-IT" sz="1800" dirty="0"/>
              <a:t>(art. 14, comma 4, </a:t>
            </a:r>
            <a:r>
              <a:rPr lang="it-IT" sz="1800" i="1" dirty="0"/>
              <a:t>lettera a)</a:t>
            </a:r>
            <a:r>
              <a:rPr lang="it-IT" sz="1800" dirty="0"/>
              <a:t> del D. </a:t>
            </a:r>
            <a:r>
              <a:rPr lang="it-IT" sz="1800" dirty="0" err="1"/>
              <a:t>Lgs</a:t>
            </a:r>
            <a:r>
              <a:rPr lang="it-IT" sz="1800" dirty="0"/>
              <a:t>. n. 150/2009)</a:t>
            </a:r>
            <a:r>
              <a:rPr lang="it-IT" sz="1800" i="1" dirty="0"/>
              <a:t> </a:t>
            </a:r>
            <a:r>
              <a:rPr lang="it-IT" sz="1800" dirty="0"/>
              <a:t>nell’ambito del ciclo della </a:t>
            </a:r>
            <a:r>
              <a:rPr lang="it-IT" sz="1800" i="1" dirty="0"/>
              <a:t>performance</a:t>
            </a:r>
            <a:r>
              <a:rPr lang="it-IT" sz="1800" dirty="0"/>
              <a:t> 2013, mettendone in luce gli aspetti</a:t>
            </a:r>
            <a:r>
              <a:rPr lang="it-IT" sz="1800" i="1" dirty="0"/>
              <a:t> </a:t>
            </a:r>
            <a:r>
              <a:rPr lang="it-IT" sz="1800" dirty="0"/>
              <a:t>significativi. La Relazione tiene conto dei documenti di cui sopra.</a:t>
            </a:r>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13</a:t>
            </a:fld>
            <a:endParaRPr lang="it-IT"/>
          </a:p>
        </p:txBody>
      </p:sp>
    </p:spTree>
    <p:extLst>
      <p:ext uri="{BB962C8B-B14F-4D97-AF65-F5344CB8AC3E}">
        <p14:creationId xmlns:p14="http://schemas.microsoft.com/office/powerpoint/2010/main" val="2517749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14</a:t>
            </a:fld>
            <a:endParaRPr lang="it-IT"/>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992560" y="719138"/>
            <a:ext cx="6281420" cy="5819775"/>
          </a:xfrm>
          <a:prstGeom prst="rect">
            <a:avLst/>
          </a:prstGeom>
        </p:spPr>
      </p:pic>
    </p:spTree>
    <p:extLst>
      <p:ext uri="{BB962C8B-B14F-4D97-AF65-F5344CB8AC3E}">
        <p14:creationId xmlns:p14="http://schemas.microsoft.com/office/powerpoint/2010/main" val="1188100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15</a:t>
            </a:fld>
            <a:endParaRPr lang="it-IT"/>
          </a:p>
        </p:txBody>
      </p:sp>
      <p:grpSp>
        <p:nvGrpSpPr>
          <p:cNvPr id="51" name="Gruppo 50"/>
          <p:cNvGrpSpPr/>
          <p:nvPr/>
        </p:nvGrpSpPr>
        <p:grpSpPr>
          <a:xfrm>
            <a:off x="151923" y="95250"/>
            <a:ext cx="9906477" cy="6354446"/>
            <a:chOff x="151923" y="152400"/>
            <a:chExt cx="9906477" cy="6354446"/>
          </a:xfrm>
        </p:grpSpPr>
        <p:sp>
          <p:nvSpPr>
            <p:cNvPr id="6" name="Casella di testo 26"/>
            <p:cNvSpPr txBox="1">
              <a:spLocks noChangeArrowheads="1"/>
            </p:cNvSpPr>
            <p:nvPr/>
          </p:nvSpPr>
          <p:spPr bwMode="auto">
            <a:xfrm>
              <a:off x="180498" y="4622800"/>
              <a:ext cx="3952875" cy="1884046"/>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r>
                <a:rPr lang="it-IT" sz="900" b="1" dirty="0">
                  <a:solidFill>
                    <a:schemeClr val="accent1">
                      <a:lumMod val="75000"/>
                    </a:schemeClr>
                  </a:solidFill>
                  <a:latin typeface="+mj-lt"/>
                </a:rPr>
                <a:t>1.1. </a:t>
              </a:r>
              <a:r>
                <a:rPr lang="it-IT" sz="900" dirty="0">
                  <a:solidFill>
                    <a:schemeClr val="accent1">
                      <a:lumMod val="75000"/>
                    </a:schemeClr>
                  </a:solidFill>
                  <a:latin typeface="+mj-lt"/>
                </a:rPr>
                <a:t>Valorizzare il bilancio unico d'Ateneo e il sistema di contabilità </a:t>
              </a:r>
              <a:r>
                <a:rPr lang="it-IT" sz="900" dirty="0" smtClean="0">
                  <a:solidFill>
                    <a:schemeClr val="accent1">
                      <a:lumMod val="75000"/>
                    </a:schemeClr>
                  </a:solidFill>
                  <a:latin typeface="+mj-lt"/>
                </a:rPr>
                <a:t>economico patrimoniale e </a:t>
              </a:r>
              <a:r>
                <a:rPr lang="it-IT" sz="900" dirty="0">
                  <a:solidFill>
                    <a:schemeClr val="accent1">
                      <a:lumMod val="75000"/>
                    </a:schemeClr>
                  </a:solidFill>
                  <a:latin typeface="+mj-lt"/>
                </a:rPr>
                <a:t>analitica</a:t>
              </a:r>
            </a:p>
            <a:p>
              <a:r>
                <a:rPr lang="it-IT" sz="900" b="1" dirty="0">
                  <a:solidFill>
                    <a:schemeClr val="accent1">
                      <a:lumMod val="75000"/>
                    </a:schemeClr>
                  </a:solidFill>
                  <a:latin typeface="+mj-lt"/>
                </a:rPr>
                <a:t>1.2. </a:t>
              </a:r>
              <a:r>
                <a:rPr lang="it-IT" sz="900" dirty="0">
                  <a:solidFill>
                    <a:schemeClr val="accent1">
                      <a:lumMod val="75000"/>
                    </a:schemeClr>
                  </a:solidFill>
                  <a:latin typeface="+mj-lt"/>
                </a:rPr>
                <a:t>Riformare la struttura organizzativa dell'Ateneo in attuazione della legge</a:t>
              </a:r>
            </a:p>
            <a:p>
              <a:r>
                <a:rPr lang="it-IT" sz="900" dirty="0">
                  <a:solidFill>
                    <a:schemeClr val="accent1">
                      <a:lumMod val="75000"/>
                    </a:schemeClr>
                  </a:solidFill>
                  <a:latin typeface="+mj-lt"/>
                </a:rPr>
                <a:t>240/2010</a:t>
              </a:r>
            </a:p>
            <a:p>
              <a:r>
                <a:rPr lang="it-IT" sz="900" b="1" dirty="0">
                  <a:solidFill>
                    <a:schemeClr val="accent1">
                      <a:lumMod val="75000"/>
                    </a:schemeClr>
                  </a:solidFill>
                  <a:latin typeface="+mj-lt"/>
                </a:rPr>
                <a:t>1.2.A. </a:t>
              </a:r>
              <a:r>
                <a:rPr lang="it-IT" sz="900" dirty="0">
                  <a:solidFill>
                    <a:schemeClr val="accent1">
                      <a:lumMod val="75000"/>
                    </a:schemeClr>
                  </a:solidFill>
                  <a:latin typeface="+mj-lt"/>
                </a:rPr>
                <a:t>Riformare la struttura organizzativa dell’Ateneo e sviluppare le politiche</a:t>
              </a:r>
            </a:p>
            <a:p>
              <a:r>
                <a:rPr lang="it-IT" sz="900" dirty="0">
                  <a:solidFill>
                    <a:schemeClr val="accent1">
                      <a:lumMod val="75000"/>
                    </a:schemeClr>
                  </a:solidFill>
                  <a:latin typeface="+mj-lt"/>
                </a:rPr>
                <a:t>di prevenzione della corruzione in attuazione della legge 190/2012</a:t>
              </a:r>
            </a:p>
            <a:p>
              <a:r>
                <a:rPr lang="it-IT" sz="900" b="1" dirty="0">
                  <a:solidFill>
                    <a:schemeClr val="accent1">
                      <a:lumMod val="75000"/>
                    </a:schemeClr>
                  </a:solidFill>
                  <a:latin typeface="+mj-lt"/>
                </a:rPr>
                <a:t>1.3. </a:t>
              </a:r>
              <a:r>
                <a:rPr lang="it-IT" sz="900" dirty="0">
                  <a:solidFill>
                    <a:schemeClr val="accent1">
                      <a:lumMod val="75000"/>
                    </a:schemeClr>
                  </a:solidFill>
                  <a:latin typeface="+mj-lt"/>
                </a:rPr>
                <a:t>Sviluppare il sistema di misurazione e valutazione della </a:t>
              </a:r>
              <a:r>
                <a:rPr lang="it-IT" sz="900" i="1" dirty="0">
                  <a:solidFill>
                    <a:schemeClr val="accent1">
                      <a:lumMod val="75000"/>
                    </a:schemeClr>
                  </a:solidFill>
                  <a:latin typeface="+mj-lt"/>
                </a:rPr>
                <a:t>performance </a:t>
              </a:r>
              <a:r>
                <a:rPr lang="it-IT" sz="900" dirty="0">
                  <a:solidFill>
                    <a:schemeClr val="accent1">
                      <a:lumMod val="75000"/>
                    </a:schemeClr>
                  </a:solidFill>
                  <a:latin typeface="+mj-lt"/>
                </a:rPr>
                <a:t>per</a:t>
              </a:r>
            </a:p>
            <a:p>
              <a:r>
                <a:rPr lang="it-IT" sz="900" dirty="0">
                  <a:solidFill>
                    <a:schemeClr val="accent1">
                      <a:lumMod val="75000"/>
                    </a:schemeClr>
                  </a:solidFill>
                  <a:latin typeface="+mj-lt"/>
                </a:rPr>
                <a:t>assicurare elevati </a:t>
              </a:r>
              <a:r>
                <a:rPr lang="it-IT" sz="900" i="1" dirty="0">
                  <a:solidFill>
                    <a:schemeClr val="accent1">
                      <a:lumMod val="75000"/>
                    </a:schemeClr>
                  </a:solidFill>
                  <a:latin typeface="+mj-lt"/>
                </a:rPr>
                <a:t>standard </a:t>
              </a:r>
              <a:r>
                <a:rPr lang="it-IT" sz="900" dirty="0">
                  <a:solidFill>
                    <a:schemeClr val="accent1">
                      <a:lumMod val="75000"/>
                    </a:schemeClr>
                  </a:solidFill>
                  <a:latin typeface="+mj-lt"/>
                </a:rPr>
                <a:t>qualitativi e di economicità dei servizi offerti</a:t>
              </a:r>
            </a:p>
            <a:p>
              <a:r>
                <a:rPr lang="it-IT" sz="900" b="1" dirty="0">
                  <a:solidFill>
                    <a:schemeClr val="accent1">
                      <a:lumMod val="75000"/>
                    </a:schemeClr>
                  </a:solidFill>
                  <a:latin typeface="+mj-lt"/>
                </a:rPr>
                <a:t>1.4. </a:t>
              </a:r>
              <a:r>
                <a:rPr lang="it-IT" sz="900" dirty="0">
                  <a:solidFill>
                    <a:schemeClr val="accent1">
                      <a:lumMod val="75000"/>
                    </a:schemeClr>
                  </a:solidFill>
                  <a:latin typeface="+mj-lt"/>
                </a:rPr>
                <a:t>Sviluppare le risorse umane</a:t>
              </a:r>
            </a:p>
            <a:p>
              <a:r>
                <a:rPr lang="it-IT" sz="900" b="1" dirty="0">
                  <a:solidFill>
                    <a:schemeClr val="accent1">
                      <a:lumMod val="75000"/>
                    </a:schemeClr>
                  </a:solidFill>
                  <a:latin typeface="+mj-lt"/>
                </a:rPr>
                <a:t>1.5. </a:t>
              </a:r>
              <a:r>
                <a:rPr lang="it-IT" sz="900" dirty="0">
                  <a:solidFill>
                    <a:schemeClr val="accent1">
                      <a:lumMod val="75000"/>
                    </a:schemeClr>
                  </a:solidFill>
                  <a:latin typeface="+mj-lt"/>
                </a:rPr>
                <a:t>Potenziare i sistemi informativi</a:t>
              </a:r>
            </a:p>
            <a:p>
              <a:r>
                <a:rPr lang="it-IT" sz="900" b="1" dirty="0">
                  <a:solidFill>
                    <a:schemeClr val="accent1">
                      <a:lumMod val="75000"/>
                    </a:schemeClr>
                  </a:solidFill>
                  <a:latin typeface="+mj-lt"/>
                </a:rPr>
                <a:t>1.6. </a:t>
              </a:r>
              <a:r>
                <a:rPr lang="it-IT" sz="900" dirty="0">
                  <a:solidFill>
                    <a:schemeClr val="accent1">
                      <a:lumMod val="75000"/>
                    </a:schemeClr>
                  </a:solidFill>
                  <a:latin typeface="+mj-lt"/>
                </a:rPr>
                <a:t>Migliorare la logistica con investimenti in strutture edilizie che favoriscano la</a:t>
              </a:r>
            </a:p>
            <a:p>
              <a:r>
                <a:rPr lang="it-IT" sz="900" dirty="0">
                  <a:solidFill>
                    <a:schemeClr val="accent1">
                      <a:lumMod val="75000"/>
                    </a:schemeClr>
                  </a:solidFill>
                  <a:latin typeface="+mj-lt"/>
                </a:rPr>
                <a:t>concentrazione sul territorio riducendo i costi</a:t>
              </a:r>
            </a:p>
            <a:p>
              <a:r>
                <a:rPr lang="it-IT" sz="900" b="1" dirty="0">
                  <a:solidFill>
                    <a:schemeClr val="accent1">
                      <a:lumMod val="75000"/>
                    </a:schemeClr>
                  </a:solidFill>
                  <a:latin typeface="+mj-lt"/>
                </a:rPr>
                <a:t>T.1.7. </a:t>
              </a:r>
              <a:r>
                <a:rPr lang="it-IT" sz="900" dirty="0">
                  <a:solidFill>
                    <a:schemeClr val="accent1">
                      <a:lumMod val="75000"/>
                    </a:schemeClr>
                  </a:solidFill>
                  <a:latin typeface="+mj-lt"/>
                </a:rPr>
                <a:t>Attuare le disposizioni normative in tema di trasparenza e anticorruzione</a:t>
              </a:r>
              <a:endParaRPr kumimoji="0" lang="it-IT" altLang="it-IT" sz="900" b="0" i="0" u="none" strike="noStrike" cap="none" normalizeH="0" baseline="0" dirty="0" smtClean="0">
                <a:ln>
                  <a:noFill/>
                </a:ln>
                <a:solidFill>
                  <a:schemeClr val="accent1">
                    <a:lumMod val="75000"/>
                  </a:schemeClr>
                </a:solidFill>
                <a:effectLst/>
                <a:latin typeface="+mj-lt"/>
              </a:endParaRPr>
            </a:p>
          </p:txBody>
        </p:sp>
        <p:sp>
          <p:nvSpPr>
            <p:cNvPr id="7" name="Casella di testo 3"/>
            <p:cNvSpPr txBox="1">
              <a:spLocks noChangeArrowheads="1"/>
            </p:cNvSpPr>
            <p:nvPr/>
          </p:nvSpPr>
          <p:spPr bwMode="auto">
            <a:xfrm>
              <a:off x="177328" y="2649855"/>
              <a:ext cx="2428875" cy="41592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N. 1</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Sviluppare e potenziare la ricerca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8" name="Casella di testo 27"/>
            <p:cNvSpPr txBox="1">
              <a:spLocks noChangeArrowheads="1"/>
            </p:cNvSpPr>
            <p:nvPr/>
          </p:nvSpPr>
          <p:spPr bwMode="auto">
            <a:xfrm>
              <a:off x="186853" y="3199130"/>
              <a:ext cx="2428875" cy="406400"/>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2</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Migliorare la didattica e la formazione</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9" name="Casella di testo 5"/>
            <p:cNvSpPr txBox="1">
              <a:spLocks noChangeArrowheads="1"/>
            </p:cNvSpPr>
            <p:nvPr/>
          </p:nvSpPr>
          <p:spPr bwMode="auto">
            <a:xfrm>
              <a:off x="7511578" y="3716655"/>
              <a:ext cx="2032000" cy="449263"/>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12</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Sviluppare la capacità di comunicazione e il </a:t>
              </a:r>
              <a:r>
                <a:rPr kumimoji="0" lang="it-IT" altLang="it-IT" sz="900" b="0" i="1"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marketing</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0" name="Casella di testo 23"/>
            <p:cNvSpPr txBox="1">
              <a:spLocks noChangeArrowheads="1"/>
            </p:cNvSpPr>
            <p:nvPr/>
          </p:nvSpPr>
          <p:spPr bwMode="auto">
            <a:xfrm>
              <a:off x="7511578" y="3199130"/>
              <a:ext cx="2032000" cy="387350"/>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11</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Incrementare l'innovazione tecnologica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1" name="Casella di testo 7"/>
            <p:cNvSpPr txBox="1">
              <a:spLocks noChangeArrowheads="1"/>
            </p:cNvSpPr>
            <p:nvPr/>
          </p:nvSpPr>
          <p:spPr bwMode="auto">
            <a:xfrm>
              <a:off x="7502053" y="2649855"/>
              <a:ext cx="2032000" cy="41592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N. 10</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Garantire il livello di eccellenza nella gestione economica - finanziaria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2" name="Casella di testo 8"/>
            <p:cNvSpPr txBox="1">
              <a:spLocks noChangeArrowheads="1"/>
            </p:cNvSpPr>
            <p:nvPr/>
          </p:nvSpPr>
          <p:spPr bwMode="auto">
            <a:xfrm>
              <a:off x="5330353" y="3726180"/>
              <a:ext cx="2043113" cy="438150"/>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9</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Garantire il rispetto del principio di trasparenza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3" name="Casella di testo 9"/>
            <p:cNvSpPr txBox="1">
              <a:spLocks noChangeArrowheads="1"/>
            </p:cNvSpPr>
            <p:nvPr/>
          </p:nvSpPr>
          <p:spPr bwMode="auto">
            <a:xfrm>
              <a:off x="5320828" y="3199130"/>
              <a:ext cx="2043113" cy="412750"/>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N. 8</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Garantire una gestione imprenditoriale e manageriale</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4" name="Casella di testo 10"/>
            <p:cNvSpPr txBox="1">
              <a:spLocks noChangeArrowheads="1"/>
            </p:cNvSpPr>
            <p:nvPr/>
          </p:nvSpPr>
          <p:spPr bwMode="auto">
            <a:xfrm>
              <a:off x="5311303" y="2649855"/>
              <a:ext cx="2043113" cy="41592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N. 7</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Migliorare e sviluppare i rapporti a livello locale, nazionale e internazionale</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15" name="Casella di testo 11"/>
            <p:cNvSpPr txBox="1">
              <a:spLocks noChangeArrowheads="1"/>
            </p:cNvSpPr>
            <p:nvPr/>
          </p:nvSpPr>
          <p:spPr bwMode="auto">
            <a:xfrm>
              <a:off x="2768128" y="3745230"/>
              <a:ext cx="2428875" cy="438150"/>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6</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Migliorare l'organizzazione di servizi volti a promuovere lo studio e la ricerca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6" name="Casella di testo 12"/>
            <p:cNvSpPr txBox="1">
              <a:spLocks noChangeArrowheads="1"/>
            </p:cNvSpPr>
            <p:nvPr/>
          </p:nvSpPr>
          <p:spPr bwMode="auto">
            <a:xfrm>
              <a:off x="2758603" y="3199130"/>
              <a:ext cx="2428875" cy="427038"/>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N.5</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Ottimizzare gli spazi operativi e dell'accoglienza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7" name="Casella di testo 13"/>
            <p:cNvSpPr txBox="1">
              <a:spLocks noChangeArrowheads="1"/>
            </p:cNvSpPr>
            <p:nvPr/>
          </p:nvSpPr>
          <p:spPr bwMode="auto">
            <a:xfrm>
              <a:off x="2768128" y="2649855"/>
              <a:ext cx="2428875" cy="41592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N.4</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Sviluppare le relazioni internazionali</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8" name="Casella di testo 14"/>
            <p:cNvSpPr txBox="1">
              <a:spLocks noChangeArrowheads="1"/>
            </p:cNvSpPr>
            <p:nvPr/>
          </p:nvSpPr>
          <p:spPr bwMode="auto">
            <a:xfrm>
              <a:off x="196378" y="3726180"/>
              <a:ext cx="2428875" cy="449263"/>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N. 3</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Agire per lo sviluppo dei processi di innovazione culturale e tecnologica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19" name="Casella di testo 20"/>
            <p:cNvSpPr txBox="1">
              <a:spLocks noChangeArrowheads="1"/>
            </p:cNvSpPr>
            <p:nvPr/>
          </p:nvSpPr>
          <p:spPr bwMode="auto">
            <a:xfrm>
              <a:off x="383307" y="1595277"/>
              <a:ext cx="2733675" cy="40957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900" b="0" i="1"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it-IT" altLang="it-IT" sz="900" i="1" dirty="0">
                <a:solidFill>
                  <a:srgbClr val="1F4E79"/>
                </a:solidFill>
                <a:latin typeface="Calibri" panose="020F050202020403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1" u="none" strike="noStrike" cap="none" normalizeH="0" baseline="0" dirty="0" err="1" smtClean="0">
                  <a:ln>
                    <a:noFill/>
                  </a:ln>
                  <a:solidFill>
                    <a:srgbClr val="1F4E79"/>
                  </a:solidFill>
                  <a:effectLst/>
                  <a:latin typeface="Calibri" panose="020F0502020204030204" pitchFamily="34" charset="0"/>
                  <a:ea typeface="Times New Roman" panose="02020603050405020304" pitchFamily="18" charset="0"/>
                </a:rPr>
                <a:t>Governance</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e processi di sostenibilità del sistema e delle infrastrutture</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20" name="Casella di testo 21"/>
            <p:cNvSpPr txBox="1">
              <a:spLocks noChangeArrowheads="1"/>
            </p:cNvSpPr>
            <p:nvPr/>
          </p:nvSpPr>
          <p:spPr bwMode="auto">
            <a:xfrm>
              <a:off x="3440832" y="1595277"/>
              <a:ext cx="2614613" cy="40957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Servizi di supporto alla Didattica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21" name="Casella di testo 22"/>
            <p:cNvSpPr txBox="1">
              <a:spLocks noChangeArrowheads="1"/>
            </p:cNvSpPr>
            <p:nvPr/>
          </p:nvSpPr>
          <p:spPr bwMode="auto">
            <a:xfrm>
              <a:off x="6450732" y="1595277"/>
              <a:ext cx="2647950" cy="409575"/>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Servizi di supporto alla Ricerca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22" name="Casella di testo 24"/>
            <p:cNvSpPr txBox="1">
              <a:spLocks noChangeArrowheads="1"/>
            </p:cNvSpPr>
            <p:nvPr/>
          </p:nvSpPr>
          <p:spPr bwMode="auto">
            <a:xfrm>
              <a:off x="2865289" y="1112995"/>
              <a:ext cx="3050059" cy="2952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Funzioni secondarie</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23" name="Casella di testo 25"/>
            <p:cNvSpPr txBox="1">
              <a:spLocks noChangeArrowheads="1"/>
            </p:cNvSpPr>
            <p:nvPr/>
          </p:nvSpPr>
          <p:spPr bwMode="auto">
            <a:xfrm>
              <a:off x="158278" y="2038984"/>
              <a:ext cx="9375775" cy="2952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12 Obiettivi strategici per Roma Tre</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24" name="Casella di testo 16"/>
            <p:cNvSpPr txBox="1">
              <a:spLocks noChangeArrowheads="1"/>
            </p:cNvSpPr>
            <p:nvPr/>
          </p:nvSpPr>
          <p:spPr bwMode="auto">
            <a:xfrm>
              <a:off x="176851" y="641508"/>
              <a:ext cx="9385300" cy="849313"/>
            </a:xfrm>
            <a:prstGeom prst="rect">
              <a:avLst/>
            </a:prstGeom>
            <a:solidFill>
              <a:srgbClr val="FFFFFF"/>
            </a:solidFill>
            <a:ln w="1270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Missione</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a:t>
              </a:r>
              <a:endParaRPr kumimoji="0" lang="it-IT" altLang="it-IT"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“Promuovere e produrre la conoscenza e lo sviluppo della cultura, in un inscindibile rapporto delle attività di ricerca e delle attività di insegnamento”</a:t>
              </a:r>
              <a:endParaRPr kumimoji="0" lang="it-IT" altLang="it-IT"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Visione</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a:t>
              </a:r>
              <a:endParaRPr kumimoji="0" lang="it-IT" altLang="it-IT"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“Università indirizzata all'educazione di qualità, ricerca di alto livello, gestione efficiente delle risorse, contributo efficace allo sviluppo culturale, economico e tecnologico del Paese”.</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cxnSp>
          <p:nvCxnSpPr>
            <p:cNvPr id="25" name="Connettore 1 24"/>
            <p:cNvCxnSpPr/>
            <p:nvPr/>
          </p:nvCxnSpPr>
          <p:spPr>
            <a:xfrm>
              <a:off x="1496616" y="2368565"/>
              <a:ext cx="6986789" cy="0"/>
            </a:xfrm>
            <a:prstGeom prst="line">
              <a:avLst/>
            </a:prstGeom>
            <a:noFill/>
            <a:ln w="19050" cap="flat" cmpd="sng" algn="ctr">
              <a:solidFill>
                <a:srgbClr val="4472C4"/>
              </a:solidFill>
              <a:prstDash val="solid"/>
              <a:miter lim="800000"/>
            </a:ln>
            <a:effectLst/>
          </p:spPr>
        </p:cxnSp>
        <p:sp>
          <p:nvSpPr>
            <p:cNvPr id="28" name="Casella di testo 34"/>
            <p:cNvSpPr txBox="1">
              <a:spLocks noChangeArrowheads="1"/>
            </p:cNvSpPr>
            <p:nvPr/>
          </p:nvSpPr>
          <p:spPr bwMode="auto">
            <a:xfrm>
              <a:off x="196378" y="199238"/>
              <a:ext cx="3594100" cy="301625"/>
            </a:xfrm>
            <a:prstGeom prst="rect">
              <a:avLst/>
            </a:prstGeom>
            <a:solidFill>
              <a:schemeClr val="bg2">
                <a:lumMod val="75000"/>
              </a:schemeClr>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rgbClr val="17365D"/>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l’Albero della </a:t>
              </a:r>
              <a:r>
                <a:rPr kumimoji="0" lang="it-IT" altLang="it-IT" sz="1200" b="1" i="1" u="none" strike="noStrike" cap="none" normalizeH="0" baseline="0" dirty="0" smtClean="0">
                  <a:ln>
                    <a:noFill/>
                  </a:ln>
                  <a:solidFill>
                    <a:srgbClr val="17365D"/>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performance</a:t>
              </a:r>
              <a:r>
                <a:rPr kumimoji="0" lang="it-IT" altLang="it-IT" sz="1200" b="1" i="0" u="none" strike="noStrike" cap="none" normalizeH="0" baseline="0" dirty="0" smtClean="0">
                  <a:ln>
                    <a:noFill/>
                  </a:ln>
                  <a:solidFill>
                    <a:srgbClr val="17365D"/>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di Roma Tre</a:t>
              </a:r>
              <a:endParaRPr kumimoji="0" lang="it-IT" altLang="it-IT"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29" name="Casella di testo 30"/>
            <p:cNvSpPr txBox="1">
              <a:spLocks noChangeArrowheads="1"/>
            </p:cNvSpPr>
            <p:nvPr/>
          </p:nvSpPr>
          <p:spPr bwMode="auto">
            <a:xfrm>
              <a:off x="151923" y="4249737"/>
              <a:ext cx="9356725" cy="2952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Azioni strategiche</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cxnSp>
          <p:nvCxnSpPr>
            <p:cNvPr id="30" name="Connettore 1 29"/>
            <p:cNvCxnSpPr/>
            <p:nvPr/>
          </p:nvCxnSpPr>
          <p:spPr>
            <a:xfrm>
              <a:off x="1496616" y="2377455"/>
              <a:ext cx="4480" cy="261605"/>
            </a:xfrm>
            <a:prstGeom prst="line">
              <a:avLst/>
            </a:prstGeom>
            <a:noFill/>
            <a:ln w="19050" cap="flat" cmpd="sng" algn="ctr">
              <a:solidFill>
                <a:srgbClr val="4472C4"/>
              </a:solidFill>
              <a:prstDash val="solid"/>
              <a:miter lim="800000"/>
            </a:ln>
            <a:effectLst/>
          </p:spPr>
        </p:cxnSp>
        <p:cxnSp>
          <p:nvCxnSpPr>
            <p:cNvPr id="31" name="Connettore 1 30"/>
            <p:cNvCxnSpPr/>
            <p:nvPr/>
          </p:nvCxnSpPr>
          <p:spPr>
            <a:xfrm>
              <a:off x="8487885" y="2377455"/>
              <a:ext cx="0" cy="271130"/>
            </a:xfrm>
            <a:prstGeom prst="line">
              <a:avLst/>
            </a:prstGeom>
            <a:noFill/>
            <a:ln w="19050" cap="flat" cmpd="sng" algn="ctr">
              <a:solidFill>
                <a:srgbClr val="4472C4"/>
              </a:solidFill>
              <a:prstDash val="solid"/>
              <a:miter lim="800000"/>
            </a:ln>
            <a:effectLst/>
          </p:spPr>
        </p:cxnSp>
        <p:cxnSp>
          <p:nvCxnSpPr>
            <p:cNvPr id="33" name="Connettore 1 32"/>
            <p:cNvCxnSpPr/>
            <p:nvPr/>
          </p:nvCxnSpPr>
          <p:spPr>
            <a:xfrm>
              <a:off x="1496616" y="3066415"/>
              <a:ext cx="0" cy="135890"/>
            </a:xfrm>
            <a:prstGeom prst="line">
              <a:avLst/>
            </a:prstGeom>
            <a:noFill/>
            <a:ln w="19050" cap="flat" cmpd="sng" algn="ctr">
              <a:solidFill>
                <a:srgbClr val="4472C4"/>
              </a:solidFill>
              <a:prstDash val="solid"/>
              <a:miter lim="800000"/>
            </a:ln>
            <a:effectLst/>
          </p:spPr>
        </p:cxnSp>
        <p:cxnSp>
          <p:nvCxnSpPr>
            <p:cNvPr id="34" name="Connettore 1 33"/>
            <p:cNvCxnSpPr/>
            <p:nvPr/>
          </p:nvCxnSpPr>
          <p:spPr>
            <a:xfrm>
              <a:off x="1496616" y="3615690"/>
              <a:ext cx="0" cy="129540"/>
            </a:xfrm>
            <a:prstGeom prst="line">
              <a:avLst/>
            </a:prstGeom>
            <a:noFill/>
            <a:ln w="19050" cap="flat" cmpd="sng" algn="ctr">
              <a:solidFill>
                <a:srgbClr val="4472C4"/>
              </a:solidFill>
              <a:prstDash val="solid"/>
              <a:miter lim="800000"/>
            </a:ln>
            <a:effectLst/>
          </p:spPr>
        </p:cxnSp>
        <p:cxnSp>
          <p:nvCxnSpPr>
            <p:cNvPr id="35" name="Connettore 1 34"/>
            <p:cNvCxnSpPr/>
            <p:nvPr/>
          </p:nvCxnSpPr>
          <p:spPr>
            <a:xfrm>
              <a:off x="1496616" y="4164330"/>
              <a:ext cx="0" cy="476250"/>
            </a:xfrm>
            <a:prstGeom prst="line">
              <a:avLst/>
            </a:prstGeom>
            <a:noFill/>
            <a:ln w="19050" cap="flat" cmpd="sng" algn="ctr">
              <a:solidFill>
                <a:srgbClr val="4472C4"/>
              </a:solidFill>
              <a:prstDash val="solid"/>
              <a:miter lim="800000"/>
            </a:ln>
            <a:effectLst/>
          </p:spPr>
        </p:cxnSp>
        <p:cxnSp>
          <p:nvCxnSpPr>
            <p:cNvPr id="37" name="Connettore 1 36"/>
            <p:cNvCxnSpPr/>
            <p:nvPr/>
          </p:nvCxnSpPr>
          <p:spPr>
            <a:xfrm>
              <a:off x="8487885" y="3065780"/>
              <a:ext cx="0" cy="133350"/>
            </a:xfrm>
            <a:prstGeom prst="line">
              <a:avLst/>
            </a:prstGeom>
            <a:noFill/>
            <a:ln w="19050" cap="flat" cmpd="sng" algn="ctr">
              <a:solidFill>
                <a:srgbClr val="4472C4"/>
              </a:solidFill>
              <a:prstDash val="solid"/>
              <a:miter lim="800000"/>
            </a:ln>
            <a:effectLst/>
          </p:spPr>
        </p:cxnSp>
        <p:cxnSp>
          <p:nvCxnSpPr>
            <p:cNvPr id="38" name="Connettore 1 37"/>
            <p:cNvCxnSpPr/>
            <p:nvPr/>
          </p:nvCxnSpPr>
          <p:spPr>
            <a:xfrm>
              <a:off x="8487885" y="3604895"/>
              <a:ext cx="0" cy="108585"/>
            </a:xfrm>
            <a:prstGeom prst="line">
              <a:avLst/>
            </a:prstGeom>
            <a:noFill/>
            <a:ln w="19050" cap="flat" cmpd="sng" algn="ctr">
              <a:solidFill>
                <a:srgbClr val="4472C4"/>
              </a:solidFill>
              <a:prstDash val="solid"/>
              <a:miter lim="800000"/>
            </a:ln>
            <a:effectLst/>
          </p:spPr>
        </p:cxnSp>
        <p:cxnSp>
          <p:nvCxnSpPr>
            <p:cNvPr id="39" name="Connettore 1 38"/>
            <p:cNvCxnSpPr/>
            <p:nvPr/>
          </p:nvCxnSpPr>
          <p:spPr>
            <a:xfrm>
              <a:off x="8487885" y="4161155"/>
              <a:ext cx="0" cy="476250"/>
            </a:xfrm>
            <a:prstGeom prst="line">
              <a:avLst/>
            </a:prstGeom>
            <a:noFill/>
            <a:ln w="19050" cap="flat" cmpd="sng" algn="ctr">
              <a:solidFill>
                <a:srgbClr val="4472C4"/>
              </a:solidFill>
              <a:prstDash val="solid"/>
              <a:miter lim="800000"/>
            </a:ln>
            <a:effectLst/>
          </p:spPr>
        </p:cxnSp>
        <p:cxnSp>
          <p:nvCxnSpPr>
            <p:cNvPr id="45" name="Connettore 1 44"/>
            <p:cNvCxnSpPr/>
            <p:nvPr/>
          </p:nvCxnSpPr>
          <p:spPr>
            <a:xfrm>
              <a:off x="5785485" y="4869180"/>
              <a:ext cx="0" cy="161925"/>
            </a:xfrm>
            <a:prstGeom prst="line">
              <a:avLst/>
            </a:prstGeom>
            <a:noFill/>
            <a:ln w="19050" cap="flat" cmpd="sng" algn="ctr">
              <a:solidFill>
                <a:srgbClr val="4472C4"/>
              </a:solidFill>
              <a:prstDash val="solid"/>
              <a:miter lim="800000"/>
            </a:ln>
            <a:effectLst/>
          </p:spPr>
        </p:cxnSp>
        <p:sp>
          <p:nvSpPr>
            <p:cNvPr id="46" name="Casella di testo 28"/>
            <p:cNvSpPr txBox="1">
              <a:spLocks noChangeArrowheads="1"/>
            </p:cNvSpPr>
            <p:nvPr/>
          </p:nvSpPr>
          <p:spPr bwMode="auto">
            <a:xfrm>
              <a:off x="4209573" y="4622800"/>
              <a:ext cx="3148013" cy="1884046"/>
            </a:xfrm>
            <a:prstGeom prst="rect">
              <a:avLst/>
            </a:prstGeom>
            <a:solidFill>
              <a:srgbClr val="FFFFFF"/>
            </a:solidFill>
            <a:ln w="1270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3.1.</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Ridefinire l'offerta formativa sulla base dell'evoluzione del contesto normativo e dei fabbisogni espressi dal mercato del lavoro nazionale e locale</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3.2.</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Avviare iniziative volte a favorire l'orientamento in entrata</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3.3.</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Avviare iniziative volte a favorire il miglioramento dei livelli di </a:t>
              </a:r>
              <a:r>
                <a:rPr kumimoji="0" lang="it-IT" altLang="it-IT" sz="900" b="0" i="1" u="none" strike="noStrike" cap="none" normalizeH="0" baseline="0" dirty="0" err="1" smtClean="0">
                  <a:ln>
                    <a:noFill/>
                  </a:ln>
                  <a:solidFill>
                    <a:srgbClr val="1F4E79"/>
                  </a:solidFill>
                  <a:effectLst/>
                  <a:latin typeface="Calibri" panose="020F0502020204030204" pitchFamily="34" charset="0"/>
                  <a:ea typeface="Times New Roman" panose="02020603050405020304" pitchFamily="18" charset="0"/>
                </a:rPr>
                <a:t>placement</a:t>
              </a:r>
              <a:r>
                <a:rPr kumimoji="0" lang="it-IT" altLang="it-IT" sz="900" b="0" i="1"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dei laureati</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3.4.</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Migliorare i servizi agli studenti (orientamento in itinere)</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3.5.</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Potenziare i servizi bibliotecari</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3.6.</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Migliorare il sistema di apprendimento delle lingue straniere</a:t>
              </a:r>
              <a:endParaRPr kumimoji="0" lang="it-IT" altLang="it-IT"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3.7</a:t>
              </a:r>
              <a:r>
                <a:rPr kumimoji="0" lang="it-IT" altLang="it-IT" sz="900" b="0" i="0" u="none" strike="noStrike" cap="none" normalizeH="0" baseline="0" dirty="0" smtClean="0">
                  <a:ln>
                    <a:noFill/>
                  </a:ln>
                  <a:solidFill>
                    <a:srgbClr val="1F4E79"/>
                  </a:solidFill>
                  <a:effectLst/>
                  <a:latin typeface="Calibri" panose="020F0502020204030204" pitchFamily="34" charset="0"/>
                  <a:ea typeface="Times New Roman" panose="02020603050405020304" pitchFamily="18" charset="0"/>
                </a:rPr>
                <a:t>. Potenziare la mobilità studentesca</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47" name="Casella di testo 29"/>
            <p:cNvSpPr txBox="1">
              <a:spLocks noChangeArrowheads="1"/>
            </p:cNvSpPr>
            <p:nvPr/>
          </p:nvSpPr>
          <p:spPr bwMode="auto">
            <a:xfrm>
              <a:off x="7448073" y="4622800"/>
              <a:ext cx="2079625" cy="1884046"/>
            </a:xfrm>
            <a:prstGeom prst="rect">
              <a:avLst/>
            </a:prstGeom>
            <a:solidFill>
              <a:srgbClr val="FFFFFF"/>
            </a:solidFill>
            <a:ln w="12700">
              <a:solidFill>
                <a:srgbClr val="ED7D3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2.1.</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Sviluppare politiche di incentivazione e di supporto all'autofinanziamento e all'incremento dei progetti di ricerca</a:t>
              </a:r>
              <a:endParaRPr kumimoji="0" lang="it-IT" altLang="it-IT"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1"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2.2.</a:t>
              </a:r>
              <a:r>
                <a:rPr kumimoji="0" lang="it-IT" altLang="it-IT" sz="900" b="0" i="0" u="none" strike="noStrike" cap="none" normalizeH="0" baseline="0" smtClean="0">
                  <a:ln>
                    <a:noFill/>
                  </a:ln>
                  <a:solidFill>
                    <a:srgbClr val="1F4E79"/>
                  </a:solidFill>
                  <a:effectLst/>
                  <a:latin typeface="Calibri" panose="020F0502020204030204" pitchFamily="34" charset="0"/>
                  <a:ea typeface="Times New Roman" panose="02020603050405020304" pitchFamily="18" charset="0"/>
                </a:rPr>
                <a:t> Rafforzare le relazioni internazionali di ricerca</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48" name="Rectangle 43"/>
            <p:cNvSpPr>
              <a:spLocks noChangeArrowheads="1"/>
            </p:cNvSpPr>
            <p:nvPr/>
          </p:nvSpPr>
          <p:spPr bwMode="auto">
            <a:xfrm>
              <a:off x="152400" y="15240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45720" rIns="899829" bIns="45720" numCol="1" anchor="ctr" anchorCtr="0" compatLnSpc="1">
              <a:prstTxWarp prst="textNoShape">
                <a:avLst/>
              </a:prstTxWarp>
              <a:spAutoFit/>
            </a:bodyPr>
            <a:lstStyle/>
            <a:p>
              <a:endParaRPr lang="it-IT"/>
            </a:p>
          </p:txBody>
        </p:sp>
        <p:sp>
          <p:nvSpPr>
            <p:cNvPr id="50" name="Rectangle 68"/>
            <p:cNvSpPr>
              <a:spLocks noChangeArrowheads="1"/>
            </p:cNvSpPr>
            <p:nvPr/>
          </p:nvSpPr>
          <p:spPr bwMode="auto">
            <a:xfrm>
              <a:off x="152400" y="6096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smtClean="0">
                <a:ln>
                  <a:noFill/>
                </a:ln>
                <a:solidFill>
                  <a:srgbClr val="17365D"/>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smtClean="0">
                  <a:ln>
                    <a:noFill/>
                  </a:ln>
                  <a:solidFill>
                    <a:srgbClr val="17365D"/>
                  </a:solidFill>
                  <a:effectLst/>
                  <a:latin typeface="Arial" panose="020B0604020202020204" pitchFamily="34" charset="0"/>
                  <a:ea typeface="Times New Roman" panose="02020603050405020304" pitchFamily="18" charset="0"/>
                </a:rPr>
                <a:t/>
              </a:r>
              <a:br>
                <a:rPr kumimoji="0" lang="it-IT" altLang="it-IT" sz="1200" b="0" i="0" u="none" strike="noStrike" cap="none" normalizeH="0" baseline="0" smtClean="0">
                  <a:ln>
                    <a:noFill/>
                  </a:ln>
                  <a:solidFill>
                    <a:srgbClr val="17365D"/>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50083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6496" y="476672"/>
            <a:ext cx="6919055" cy="1296144"/>
          </a:xfrm>
        </p:spPr>
        <p:txBody>
          <a:bodyPr>
            <a:noAutofit/>
          </a:bodyPr>
          <a:lstStyle/>
          <a:p>
            <a:r>
              <a:rPr lang="it-IT" sz="4400" dirty="0" smtClean="0">
                <a:effectLst>
                  <a:outerShdw blurRad="38100" dist="38100" dir="2700000" algn="tl">
                    <a:srgbClr val="000000">
                      <a:alpha val="43137"/>
                    </a:srgbClr>
                  </a:outerShdw>
                </a:effectLst>
              </a:rPr>
              <a:t>Declinazione Obiettivi</a:t>
            </a:r>
            <a:endParaRPr lang="it-IT" sz="4400" dirty="0">
              <a:effectLst>
                <a:outerShdw blurRad="38100" dist="38100" dir="2700000" algn="tl">
                  <a:srgbClr val="000000">
                    <a:alpha val="43137"/>
                  </a:srgbClr>
                </a:outerShdw>
              </a:effectLst>
            </a:endParaRPr>
          </a:p>
        </p:txBody>
      </p:sp>
      <p:pic>
        <p:nvPicPr>
          <p:cNvPr id="6" name="Segnaposto contenuto 5"/>
          <p:cNvPicPr>
            <a:picLocks noGrp="1" noChangeAspect="1"/>
          </p:cNvPicPr>
          <p:nvPr>
            <p:ph idx="1"/>
          </p:nvPr>
        </p:nvPicPr>
        <p:blipFill rotWithShape="1">
          <a:blip r:embed="rId2"/>
          <a:srcRect l="6507" t="24447" r="29339" b="16342"/>
          <a:stretch/>
        </p:blipFill>
        <p:spPr>
          <a:xfrm>
            <a:off x="-4070" y="1856148"/>
            <a:ext cx="9474913" cy="4700412"/>
          </a:xfrm>
          <a:prstGeom prst="rect">
            <a:avLst/>
          </a:prstGeom>
        </p:spPr>
      </p:pic>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16</a:t>
            </a:fld>
            <a:endParaRPr lang="it-IT"/>
          </a:p>
        </p:txBody>
      </p:sp>
    </p:spTree>
    <p:extLst>
      <p:ext uri="{BB962C8B-B14F-4D97-AF65-F5344CB8AC3E}">
        <p14:creationId xmlns:p14="http://schemas.microsoft.com/office/powerpoint/2010/main" val="2935167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pPr algn="just"/>
            <a:r>
              <a:rPr lang="it-IT" dirty="0"/>
              <a:t>Piano viene attuato il collegamento degli </a:t>
            </a:r>
            <a:r>
              <a:rPr lang="it-IT" b="1" dirty="0"/>
              <a:t>obiettivi strategici</a:t>
            </a:r>
            <a:r>
              <a:rPr lang="it-IT" dirty="0"/>
              <a:t> di Roma Tre con le </a:t>
            </a:r>
            <a:r>
              <a:rPr lang="it-IT" b="1" dirty="0"/>
              <a:t>Missioni</a:t>
            </a:r>
            <a:r>
              <a:rPr lang="it-IT" dirty="0"/>
              <a:t> e i </a:t>
            </a:r>
            <a:r>
              <a:rPr lang="it-IT" b="1" dirty="0"/>
              <a:t>Programmi</a:t>
            </a:r>
            <a:r>
              <a:rPr lang="it-IT" dirty="0"/>
              <a:t> di cui al D.lgs. 27.01.2012 n. 18 - </a:t>
            </a:r>
            <a:r>
              <a:rPr lang="it-IT" i="1" dirty="0"/>
              <a:t>Introduzione di un sistema di contabilità economico-patrimoniale e analitica, del bilancio unico e del bilancio consolidato nelle università, a norma dell'articolo 5, comma 1, lettera b), e 4, lettera a), della legge 30 dicembre 2010, n. 240</a:t>
            </a:r>
            <a:r>
              <a:rPr lang="it-IT" dirty="0"/>
              <a:t>, nell’ottica di rendere più esplicito, in un prossimo futuro, il legame tra gli obiettivi (strategici e operativi) e le risorse finanziarie allocate. Tale riclassificazione, infatti, rappresenta un passaggio preliminare indispensabile affinché il ciclo della </a:t>
            </a:r>
            <a:r>
              <a:rPr lang="it-IT" i="1" dirty="0"/>
              <a:t>performance</a:t>
            </a:r>
            <a:r>
              <a:rPr lang="it-IT" dirty="0"/>
              <a:t> si uniformi al ciclo di bilancio</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17</a:t>
            </a:fld>
            <a:endParaRPr lang="it-IT"/>
          </a:p>
        </p:txBody>
      </p:sp>
    </p:spTree>
    <p:extLst>
      <p:ext uri="{BB962C8B-B14F-4D97-AF65-F5344CB8AC3E}">
        <p14:creationId xmlns:p14="http://schemas.microsoft.com/office/powerpoint/2010/main" val="215417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effectLst>
                  <a:outerShdw blurRad="38100" dist="38100" dir="2700000" algn="tl">
                    <a:srgbClr val="000000">
                      <a:alpha val="43137"/>
                    </a:srgbClr>
                  </a:outerShdw>
                </a:effectLst>
              </a:rPr>
              <a:t>Performance </a:t>
            </a:r>
            <a:r>
              <a:rPr lang="it-IT" dirty="0" smtClean="0">
                <a:effectLst>
                  <a:outerShdw blurRad="38100" dist="38100" dir="2700000" algn="tl">
                    <a:srgbClr val="000000">
                      <a:alpha val="43137"/>
                    </a:srgbClr>
                  </a:outerShdw>
                </a:effectLst>
              </a:rPr>
              <a:t>2014</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algn="just"/>
            <a:r>
              <a:rPr lang="it-IT" dirty="0" smtClean="0"/>
              <a:t>Il Piano </a:t>
            </a:r>
            <a:r>
              <a:rPr lang="it-IT" dirty="0"/>
              <a:t>della P</a:t>
            </a:r>
            <a:r>
              <a:rPr lang="it-IT" i="1" dirty="0"/>
              <a:t>erformance</a:t>
            </a:r>
            <a:r>
              <a:rPr lang="it-IT" dirty="0"/>
              <a:t> 2014 presenta una riclassificazione degli obiettivi operativi per “</a:t>
            </a:r>
            <a:r>
              <a:rPr lang="it-IT" u="sng" dirty="0"/>
              <a:t>Progetti</a:t>
            </a:r>
            <a:r>
              <a:rPr lang="it-IT" dirty="0"/>
              <a:t>” e “</a:t>
            </a:r>
            <a:r>
              <a:rPr lang="it-IT" u="sng" dirty="0"/>
              <a:t>Servizi</a:t>
            </a:r>
            <a:r>
              <a:rPr lang="it-IT" dirty="0"/>
              <a:t>” con la finalità di definire e misurare gli </a:t>
            </a:r>
            <a:r>
              <a:rPr lang="it-IT" i="1" dirty="0"/>
              <a:t>standard </a:t>
            </a:r>
            <a:r>
              <a:rPr lang="it-IT" dirty="0"/>
              <a:t>di qualità dei servizi erogati, sulla scorta delle indicazioni formulate nelle Delibere dell’A.N.AC. (ex </a:t>
            </a:r>
            <a:r>
              <a:rPr lang="it-IT" dirty="0" err="1"/>
              <a:t>CiVIT</a:t>
            </a:r>
            <a:r>
              <a:rPr lang="it-IT" dirty="0"/>
              <a:t>) n. 88/2010 e 3/2012, per la realizzazione del miglioramento continuo della </a:t>
            </a:r>
            <a:r>
              <a:rPr lang="it-IT" i="1" dirty="0"/>
              <a:t>performance</a:t>
            </a:r>
            <a:r>
              <a:rPr lang="it-IT" dirty="0"/>
              <a:t>, in funzione della riduzione dei costi a fronte di una maggiore qualità dei servizi erogati.</a:t>
            </a:r>
          </a:p>
          <a:p>
            <a:pPr lvl="1" algn="just"/>
            <a:r>
              <a:rPr lang="it-IT" dirty="0" smtClean="0"/>
              <a:t>“</a:t>
            </a:r>
            <a:r>
              <a:rPr lang="it-IT" u="sng" dirty="0"/>
              <a:t>Obiettivi operativi di progetto</a:t>
            </a:r>
            <a:r>
              <a:rPr lang="it-IT" dirty="0" smtClean="0"/>
              <a:t>”: complesso </a:t>
            </a:r>
            <a:r>
              <a:rPr lang="it-IT" dirty="0"/>
              <a:t>di attività lavorative che hanno un inizio e una fine e che producono un risultato unico e non ripetibile, in tempi e con risorse </a:t>
            </a:r>
            <a:r>
              <a:rPr lang="it-IT" dirty="0" smtClean="0"/>
              <a:t>definite</a:t>
            </a:r>
          </a:p>
          <a:p>
            <a:pPr lvl="1" algn="just"/>
            <a:r>
              <a:rPr lang="it-IT" dirty="0" smtClean="0"/>
              <a:t>“</a:t>
            </a:r>
            <a:r>
              <a:rPr lang="it-IT" u="sng" dirty="0"/>
              <a:t>Obiettivi operativi di servizio</a:t>
            </a:r>
            <a:r>
              <a:rPr lang="it-IT" dirty="0" smtClean="0"/>
              <a:t>”: </a:t>
            </a:r>
            <a:r>
              <a:rPr lang="it-IT" dirty="0"/>
              <a:t>attività con le quali, mediante l’esercizio di un potere autoritativo o attraverso l’erogazione di una prestazione, Roma Tre offre un servizio al pubblico.</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18</a:t>
            </a:fld>
            <a:endParaRPr lang="it-IT"/>
          </a:p>
        </p:txBody>
      </p:sp>
    </p:spTree>
    <p:extLst>
      <p:ext uri="{BB962C8B-B14F-4D97-AF65-F5344CB8AC3E}">
        <p14:creationId xmlns:p14="http://schemas.microsoft.com/office/powerpoint/2010/main" val="75053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dirty="0">
                <a:effectLst>
                  <a:outerShdw blurRad="38100" dist="38100" dir="2700000" algn="tl">
                    <a:srgbClr val="000000">
                      <a:alpha val="43137"/>
                    </a:srgbClr>
                  </a:outerShdw>
                </a:effectLst>
              </a:rPr>
              <a:t>Informatizzazione e dematerializzazione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dirty="0" smtClean="0"/>
              <a:t>E- Learning: supporto al </a:t>
            </a:r>
            <a:r>
              <a:rPr lang="it-IT" dirty="0"/>
              <a:t>progetto di Ateneo per la formazione a distanza </a:t>
            </a:r>
            <a:endParaRPr lang="it-IT" dirty="0" smtClean="0"/>
          </a:p>
          <a:p>
            <a:pPr algn="just"/>
            <a:r>
              <a:rPr lang="it-IT" dirty="0" smtClean="0"/>
              <a:t>Internazionalizzazione</a:t>
            </a:r>
            <a:r>
              <a:rPr lang="it-IT" dirty="0"/>
              <a:t>: realizzazione dell'anagrafe delle relazioni </a:t>
            </a:r>
            <a:r>
              <a:rPr lang="it-IT" dirty="0" smtClean="0"/>
              <a:t>internazionali</a:t>
            </a:r>
          </a:p>
          <a:p>
            <a:pPr algn="just"/>
            <a:r>
              <a:rPr lang="it-IT" dirty="0"/>
              <a:t>Attivare il servizio di Internet Radio</a:t>
            </a:r>
          </a:p>
          <a:p>
            <a:pPr algn="just"/>
            <a:r>
              <a:rPr lang="it-IT" dirty="0" smtClean="0"/>
              <a:t>Personale</a:t>
            </a:r>
            <a:r>
              <a:rPr lang="it-IT" dirty="0"/>
              <a:t>: </a:t>
            </a:r>
            <a:r>
              <a:rPr lang="it-IT" dirty="0" smtClean="0"/>
              <a:t>definire il progetto per il fascicolo </a:t>
            </a:r>
            <a:r>
              <a:rPr lang="it-IT" dirty="0"/>
              <a:t>informatico del personale di Ateneo </a:t>
            </a:r>
            <a:endParaRPr lang="it-IT" dirty="0" smtClean="0"/>
          </a:p>
          <a:p>
            <a:pPr lvl="1" algn="just"/>
            <a:endParaRPr lang="it-IT"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19</a:t>
            </a:fld>
            <a:endParaRPr lang="it-IT"/>
          </a:p>
        </p:txBody>
      </p:sp>
    </p:spTree>
    <p:extLst>
      <p:ext uri="{BB962C8B-B14F-4D97-AF65-F5344CB8AC3E}">
        <p14:creationId xmlns:p14="http://schemas.microsoft.com/office/powerpoint/2010/main" val="17179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fontScale="90000"/>
          </a:bodyPr>
          <a:lstStyle/>
          <a:p>
            <a:r>
              <a:rPr lang="it-IT" dirty="0">
                <a:effectLst>
                  <a:outerShdw blurRad="38100" dist="38100" dir="2700000" algn="tl">
                    <a:srgbClr val="000000">
                      <a:alpha val="43137"/>
                    </a:srgbClr>
                  </a:outerShdw>
                </a:effectLst>
              </a:rPr>
              <a:t>Comunicazione dell’evento</a:t>
            </a:r>
          </a:p>
        </p:txBody>
      </p:sp>
      <p:sp>
        <p:nvSpPr>
          <p:cNvPr id="3" name="Segnaposto contenuto 2"/>
          <p:cNvSpPr>
            <a:spLocks noGrp="1"/>
          </p:cNvSpPr>
          <p:nvPr>
            <p:ph idx="1"/>
          </p:nvPr>
        </p:nvSpPr>
        <p:spPr/>
        <p:txBody>
          <a:bodyPr/>
          <a:lstStyle/>
          <a:p>
            <a:pPr lvl="0"/>
            <a:r>
              <a:rPr lang="it-IT" dirty="0" smtClean="0"/>
              <a:t>Mail agli studenti</a:t>
            </a:r>
          </a:p>
          <a:p>
            <a:pPr lvl="0"/>
            <a:r>
              <a:rPr lang="it-IT" dirty="0" smtClean="0"/>
              <a:t>News </a:t>
            </a:r>
            <a:r>
              <a:rPr lang="it-IT" dirty="0"/>
              <a:t>sul Portale dello Studente</a:t>
            </a:r>
          </a:p>
          <a:p>
            <a:pPr lvl="0"/>
            <a:r>
              <a:rPr lang="it-IT" dirty="0"/>
              <a:t>News sul Sito Web Ateneo</a:t>
            </a:r>
          </a:p>
          <a:p>
            <a:pPr lvl="0"/>
            <a:r>
              <a:rPr lang="it-IT" dirty="0"/>
              <a:t>News sul Sito URP</a:t>
            </a:r>
          </a:p>
          <a:p>
            <a:r>
              <a:rPr lang="it-IT" dirty="0" err="1" smtClean="0"/>
              <a:t>Twitter</a:t>
            </a:r>
            <a:r>
              <a:rPr lang="it-IT" dirty="0" smtClean="0"/>
              <a:t>, </a:t>
            </a:r>
            <a:r>
              <a:rPr lang="it-IT" dirty="0" err="1" smtClean="0"/>
              <a:t>Facebook</a:t>
            </a:r>
            <a:r>
              <a:rPr lang="it-IT" dirty="0" smtClean="0"/>
              <a:t> URP e </a:t>
            </a:r>
            <a:r>
              <a:rPr lang="it-IT" dirty="0" err="1" smtClean="0"/>
              <a:t>Facebook</a:t>
            </a:r>
            <a:r>
              <a:rPr lang="it-IT" dirty="0" smtClean="0"/>
              <a:t> Area Studenti</a:t>
            </a:r>
          </a:p>
          <a:p>
            <a:r>
              <a:rPr lang="it-IT" dirty="0" smtClean="0"/>
              <a:t> Bollettino </a:t>
            </a:r>
            <a:r>
              <a:rPr lang="it-IT" dirty="0"/>
              <a:t>settimanale dell’ufficio Stampa  all’ Ateneo ”L’Agenda di Roma Tre”</a:t>
            </a:r>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a:t>
            </a:fld>
            <a:endParaRPr lang="it-IT"/>
          </a:p>
        </p:txBody>
      </p:sp>
    </p:spTree>
    <p:extLst>
      <p:ext uri="{BB962C8B-B14F-4D97-AF65-F5344CB8AC3E}">
        <p14:creationId xmlns:p14="http://schemas.microsoft.com/office/powerpoint/2010/main" val="358766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400" dirty="0">
                <a:effectLst>
                  <a:outerShdw blurRad="38100" dist="38100" dir="2700000" algn="tl">
                    <a:srgbClr val="000000">
                      <a:alpha val="43137"/>
                    </a:srgbClr>
                  </a:outerShdw>
                </a:effectLst>
              </a:rPr>
              <a:t>Informatizzazione e dematerializzazione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dirty="0" smtClean="0"/>
              <a:t>Carriera Studente: </a:t>
            </a:r>
          </a:p>
          <a:p>
            <a:pPr lvl="1" algn="just"/>
            <a:r>
              <a:rPr lang="it-IT" dirty="0" smtClean="0"/>
              <a:t>attivare </a:t>
            </a:r>
            <a:r>
              <a:rPr lang="it-IT" dirty="0"/>
              <a:t>il fascicolo </a:t>
            </a:r>
            <a:r>
              <a:rPr lang="it-IT" dirty="0" smtClean="0"/>
              <a:t>elettronico </a:t>
            </a:r>
            <a:r>
              <a:rPr lang="it-IT" dirty="0"/>
              <a:t>dello studente </a:t>
            </a:r>
            <a:endParaRPr lang="it-IT" dirty="0" smtClean="0"/>
          </a:p>
          <a:p>
            <a:pPr lvl="1" algn="just"/>
            <a:r>
              <a:rPr lang="it-IT" dirty="0" smtClean="0"/>
              <a:t>consolidare il </a:t>
            </a:r>
            <a:r>
              <a:rPr lang="it-IT" dirty="0"/>
              <a:t>sistema di </a:t>
            </a:r>
            <a:r>
              <a:rPr lang="it-IT" dirty="0" smtClean="0"/>
              <a:t>verbalizzazione on </a:t>
            </a:r>
            <a:r>
              <a:rPr lang="it-IT" dirty="0"/>
              <a:t>line di esami profitto/laurea con firma </a:t>
            </a:r>
            <a:r>
              <a:rPr lang="it-IT" dirty="0" smtClean="0"/>
              <a:t>digitale</a:t>
            </a:r>
          </a:p>
          <a:p>
            <a:pPr lvl="1" algn="just"/>
            <a:r>
              <a:rPr lang="it-IT" dirty="0" smtClean="0"/>
              <a:t>diffondere il </a:t>
            </a:r>
            <a:r>
              <a:rPr lang="it-IT" dirty="0"/>
              <a:t>sistema dei Piani di studio </a:t>
            </a:r>
            <a:r>
              <a:rPr lang="it-IT" dirty="0" smtClean="0"/>
              <a:t>on-line</a:t>
            </a:r>
          </a:p>
          <a:p>
            <a:pPr lvl="1" algn="just"/>
            <a:r>
              <a:rPr lang="it-IT" dirty="0" smtClean="0"/>
              <a:t>avviare il </a:t>
            </a:r>
            <a:r>
              <a:rPr lang="it-IT" dirty="0"/>
              <a:t>sistema di prenotazione per appuntamenti presso le segreterie </a:t>
            </a:r>
            <a:r>
              <a:rPr lang="it-IT" dirty="0" smtClean="0"/>
              <a:t>studenti</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20</a:t>
            </a:fld>
            <a:endParaRPr lang="it-IT"/>
          </a:p>
        </p:txBody>
      </p:sp>
    </p:spTree>
    <p:extLst>
      <p:ext uri="{BB962C8B-B14F-4D97-AF65-F5344CB8AC3E}">
        <p14:creationId xmlns:p14="http://schemas.microsoft.com/office/powerpoint/2010/main" val="397766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lstStyle/>
          <a:p>
            <a:r>
              <a:rPr lang="it-IT" dirty="0" smtClean="0">
                <a:effectLst>
                  <a:outerShdw blurRad="38100" dist="38100" dir="2700000" algn="tl">
                    <a:srgbClr val="000000">
                      <a:alpha val="43137"/>
                    </a:srgbClr>
                  </a:outerShdw>
                </a:effectLst>
              </a:rPr>
              <a:t>Pari Opportunità</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t>Indagine sul Benessere organizzativo</a:t>
            </a:r>
          </a:p>
          <a:p>
            <a:r>
              <a:rPr lang="it-IT" dirty="0"/>
              <a:t>Procedura di nomina del Comitato Unico di Garanzia</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21</a:t>
            </a:fld>
            <a:endParaRPr lang="it-IT"/>
          </a:p>
        </p:txBody>
      </p:sp>
    </p:spTree>
    <p:extLst>
      <p:ext uri="{BB962C8B-B14F-4D97-AF65-F5344CB8AC3E}">
        <p14:creationId xmlns:p14="http://schemas.microsoft.com/office/powerpoint/2010/main" val="62302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rmAutofit fontScale="90000"/>
          </a:bodyPr>
          <a:lstStyle/>
          <a:p>
            <a:r>
              <a:rPr lang="it-IT" sz="5400" dirty="0" smtClean="0">
                <a:effectLst>
                  <a:outerShdw blurRad="38100" dist="38100" dir="2700000" algn="tl">
                    <a:srgbClr val="000000">
                      <a:alpha val="43137"/>
                    </a:srgbClr>
                  </a:outerShdw>
                </a:effectLst>
              </a:rPr>
              <a:t>Contenimento della spesa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algn="just"/>
            <a:r>
              <a:rPr lang="it-IT" dirty="0" smtClean="0"/>
              <a:t>Patrimonio: database </a:t>
            </a:r>
            <a:r>
              <a:rPr lang="it-IT" dirty="0"/>
              <a:t>informativo del patrimonio </a:t>
            </a:r>
            <a:r>
              <a:rPr lang="it-IT" dirty="0" smtClean="0"/>
              <a:t>immobiliare; progettazione del sistema di segnaletica degli spazi</a:t>
            </a:r>
          </a:p>
          <a:p>
            <a:pPr algn="just"/>
            <a:r>
              <a:rPr lang="it-IT" dirty="0"/>
              <a:t>Piano </a:t>
            </a:r>
            <a:r>
              <a:rPr lang="it-IT" dirty="0" smtClean="0"/>
              <a:t>edilizio: realizzazione interventi programmati</a:t>
            </a:r>
          </a:p>
          <a:p>
            <a:pPr algn="just"/>
            <a:r>
              <a:rPr lang="it-IT" dirty="0"/>
              <a:t>Riduzione dei canoni di locazione </a:t>
            </a:r>
            <a:endParaRPr lang="it-IT" dirty="0" smtClean="0"/>
          </a:p>
          <a:p>
            <a:pPr algn="just"/>
            <a:r>
              <a:rPr lang="it-IT" dirty="0" smtClean="0"/>
              <a:t>Riduzione </a:t>
            </a:r>
            <a:r>
              <a:rPr lang="it-IT" dirty="0"/>
              <a:t>giacenza media di </a:t>
            </a:r>
            <a:r>
              <a:rPr lang="it-IT" dirty="0" smtClean="0"/>
              <a:t>magazzino</a:t>
            </a:r>
          </a:p>
          <a:p>
            <a:pPr algn="just"/>
            <a:r>
              <a:rPr lang="it-IT" dirty="0" smtClean="0"/>
              <a:t>Nuovo sistema </a:t>
            </a:r>
            <a:r>
              <a:rPr lang="it-IT" dirty="0"/>
              <a:t>di contabilità e di controllo di gestione</a:t>
            </a:r>
            <a:endParaRPr lang="it-IT" dirty="0" smtClean="0"/>
          </a:p>
          <a:p>
            <a:pPr algn="just"/>
            <a:endParaRPr lang="it-IT" dirty="0"/>
          </a:p>
          <a:p>
            <a:pPr algn="just"/>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22</a:t>
            </a:fld>
            <a:endParaRPr lang="it-IT"/>
          </a:p>
        </p:txBody>
      </p:sp>
    </p:spTree>
    <p:extLst>
      <p:ext uri="{BB962C8B-B14F-4D97-AF65-F5344CB8AC3E}">
        <p14:creationId xmlns:p14="http://schemas.microsoft.com/office/powerpoint/2010/main" val="22011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Altri obiettivi</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a:t>Sviluppare e potenziare la </a:t>
            </a:r>
            <a:r>
              <a:rPr lang="it-IT" dirty="0" smtClean="0"/>
              <a:t>ricerca</a:t>
            </a:r>
          </a:p>
          <a:p>
            <a:r>
              <a:rPr lang="it-IT" dirty="0"/>
              <a:t>Migliorare la qualità della didattica e della </a:t>
            </a:r>
            <a:r>
              <a:rPr lang="it-IT" dirty="0" smtClean="0"/>
              <a:t>formazione</a:t>
            </a:r>
          </a:p>
          <a:p>
            <a:pPr lvl="1"/>
            <a:r>
              <a:rPr lang="it-IT" dirty="0"/>
              <a:t>sistema di autovalutazione, valutazione periodica e accreditamento (AVA</a:t>
            </a:r>
            <a:r>
              <a:rPr lang="it-IT" dirty="0" smtClean="0"/>
              <a:t>)</a:t>
            </a:r>
          </a:p>
          <a:p>
            <a:pPr lvl="1"/>
            <a:r>
              <a:rPr lang="it-IT" dirty="0"/>
              <a:t>potenziare i rapporti con le scuole in funzione dell’orientamento in </a:t>
            </a:r>
            <a:r>
              <a:rPr lang="it-IT" dirty="0" smtClean="0"/>
              <a:t>ingresso</a:t>
            </a:r>
          </a:p>
          <a:p>
            <a:pPr lvl="1"/>
            <a:r>
              <a:rPr lang="it-IT" dirty="0"/>
              <a:t>creazione del nuovo sito </a:t>
            </a:r>
            <a:r>
              <a:rPr lang="it-IT" i="1" dirty="0"/>
              <a:t>web </a:t>
            </a:r>
            <a:r>
              <a:rPr lang="it-IT" dirty="0"/>
              <a:t>SBA</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23</a:t>
            </a:fld>
            <a:endParaRPr lang="it-IT"/>
          </a:p>
        </p:txBody>
      </p:sp>
    </p:spTree>
    <p:extLst>
      <p:ext uri="{BB962C8B-B14F-4D97-AF65-F5344CB8AC3E}">
        <p14:creationId xmlns:p14="http://schemas.microsoft.com/office/powerpoint/2010/main" val="3560465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476672"/>
            <a:ext cx="6919055" cy="1370416"/>
          </a:xfrm>
        </p:spPr>
        <p:txBody>
          <a:bodyPr>
            <a:normAutofit fontScale="90000"/>
          </a:bodyPr>
          <a:lstStyle/>
          <a:p>
            <a:r>
              <a:rPr lang="it-IT" dirty="0"/>
              <a:t/>
            </a:r>
            <a:br>
              <a:rPr lang="it-IT" dirty="0"/>
            </a:br>
            <a:r>
              <a:rPr lang="it-IT" sz="5400" dirty="0">
                <a:effectLst>
                  <a:outerShdw blurRad="38100" dist="38100" dir="2700000" algn="tl">
                    <a:srgbClr val="000000">
                      <a:alpha val="43137"/>
                    </a:srgbClr>
                  </a:outerShdw>
                </a:effectLst>
              </a:rPr>
              <a:t>Prevenzione della corruzione</a:t>
            </a:r>
            <a:endParaRPr lang="it-IT" dirty="0"/>
          </a:p>
        </p:txBody>
      </p:sp>
      <p:sp>
        <p:nvSpPr>
          <p:cNvPr id="3" name="Segnaposto contenuto 2"/>
          <p:cNvSpPr>
            <a:spLocks noGrp="1"/>
          </p:cNvSpPr>
          <p:nvPr>
            <p:ph idx="1"/>
          </p:nvPr>
        </p:nvSpPr>
        <p:spPr/>
        <p:txBody>
          <a:bodyPr>
            <a:normAutofit fontScale="70000" lnSpcReduction="20000"/>
          </a:bodyPr>
          <a:lstStyle/>
          <a:p>
            <a:pPr marL="0" lvl="0" indent="0">
              <a:buNone/>
            </a:pPr>
            <a:r>
              <a:rPr lang="it-IT" b="1" dirty="0"/>
              <a:t>Riferimenti normativi</a:t>
            </a:r>
            <a:endParaRPr lang="it-IT" dirty="0"/>
          </a:p>
          <a:p>
            <a:pPr algn="just"/>
            <a:r>
              <a:rPr lang="it-IT" dirty="0"/>
              <a:t>La Legge n. 190/2012 “Disposizioni per la prevenzione e la repressione della corruzione e dell’illegalità nella pubblica amministrazione” individua, in ambito nazionale, l'Autorità nazionale anticorruzione e gli altri organi incaricati di svolgere, con modalità tali da assicurare azione coordinata, attività di controllo, di prevenzione e di contrasto della corruzione e dell'illegalità nella pubblica amministrazione.</a:t>
            </a:r>
          </a:p>
          <a:p>
            <a:pPr algn="just"/>
            <a:r>
              <a:rPr lang="it-IT" dirty="0" err="1"/>
              <a:t>D.lgs</a:t>
            </a:r>
            <a:r>
              <a:rPr lang="it-IT" dirty="0"/>
              <a:t> n. 33/2013 “Riordino della disciplina riguardante gli obblighi di pubblicità, trasparenza e diffusione di informazioni da parte delle pubbliche amministrazioni” sancisce che la  trasparenza  è  intesa  come  accessibilità totale  delle informazioni  concernenti  l'organizzazione   e   l'attività   delle pubbliche amministrazioni, allo scopo di favorire  forme  diffuse  di controllo  sul   perseguimento   delle   funzioni   istituzionali   e sull'utilizzo delle risorse pubbliche.</a:t>
            </a:r>
          </a:p>
          <a:p>
            <a:pPr algn="just"/>
            <a:r>
              <a:rPr lang="it-IT" dirty="0" err="1"/>
              <a:t>D.lgs</a:t>
            </a:r>
            <a:r>
              <a:rPr lang="it-IT" dirty="0"/>
              <a:t> n. 39/2013 “Disposizioni in materia di </a:t>
            </a:r>
            <a:r>
              <a:rPr lang="it-IT" dirty="0" err="1"/>
              <a:t>inconferibilità</a:t>
            </a:r>
            <a:r>
              <a:rPr lang="it-IT" dirty="0"/>
              <a:t> e incompatibilità di incarichi presso le pubbliche amministrazioni e presso gli enti privati in controllo pubblico, a norma dell'articolo 1, commi 49 e 50, della legge 6 novembre 2012, n. </a:t>
            </a:r>
            <a:r>
              <a:rPr lang="it-IT" dirty="0" smtClean="0"/>
              <a:t>190”</a:t>
            </a: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24</a:t>
            </a:fld>
            <a:endParaRPr lang="it-IT"/>
          </a:p>
        </p:txBody>
      </p:sp>
    </p:spTree>
    <p:extLst>
      <p:ext uri="{BB962C8B-B14F-4D97-AF65-F5344CB8AC3E}">
        <p14:creationId xmlns:p14="http://schemas.microsoft.com/office/powerpoint/2010/main" val="100356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476672"/>
            <a:ext cx="6919055" cy="1370416"/>
          </a:xfrm>
        </p:spPr>
        <p:txBody>
          <a:bodyPr>
            <a:normAutofit fontScale="90000"/>
          </a:bodyPr>
          <a:lstStyle/>
          <a:p>
            <a:r>
              <a:rPr lang="it-IT" dirty="0"/>
              <a:t/>
            </a:r>
            <a:br>
              <a:rPr lang="it-IT" dirty="0"/>
            </a:br>
            <a:r>
              <a:rPr lang="it-IT" sz="5400" dirty="0">
                <a:effectLst>
                  <a:outerShdw blurRad="38100" dist="38100" dir="2700000" algn="tl">
                    <a:srgbClr val="000000">
                      <a:alpha val="43137"/>
                    </a:srgbClr>
                  </a:outerShdw>
                </a:effectLst>
              </a:rPr>
              <a:t>Attività di prevenzione del rischio corruttivo</a:t>
            </a:r>
            <a:endParaRPr lang="it-IT" dirty="0"/>
          </a:p>
        </p:txBody>
      </p:sp>
      <p:sp>
        <p:nvSpPr>
          <p:cNvPr id="3" name="Segnaposto contenuto 2"/>
          <p:cNvSpPr>
            <a:spLocks noGrp="1"/>
          </p:cNvSpPr>
          <p:nvPr>
            <p:ph idx="1"/>
          </p:nvPr>
        </p:nvSpPr>
        <p:spPr/>
        <p:txBody>
          <a:bodyPr>
            <a:normAutofit/>
          </a:bodyPr>
          <a:lstStyle/>
          <a:p>
            <a:pPr lvl="0"/>
            <a:r>
              <a:rPr lang="it-IT" sz="1900" dirty="0"/>
              <a:t>Nomina Responsabile della prevenzione della corruzione </a:t>
            </a:r>
          </a:p>
          <a:p>
            <a:pPr lvl="0"/>
            <a:r>
              <a:rPr lang="it-IT" sz="1900" dirty="0"/>
              <a:t>Piano triennale di prevenzione della corruzione</a:t>
            </a:r>
          </a:p>
          <a:p>
            <a:pPr lvl="0"/>
            <a:r>
              <a:rPr lang="it-IT" sz="1900" dirty="0"/>
              <a:t>Mappatura dei processi/attività/servizi </a:t>
            </a:r>
          </a:p>
          <a:p>
            <a:pPr lvl="0"/>
            <a:r>
              <a:rPr lang="it-IT" sz="1900" dirty="0"/>
              <a:t>Monitoraggio dei tempi dei procedimenti</a:t>
            </a:r>
          </a:p>
          <a:p>
            <a:pPr lvl="0"/>
            <a:r>
              <a:rPr lang="it-IT" sz="1900" dirty="0"/>
              <a:t>Adozione del Codice di comportamento </a:t>
            </a:r>
            <a:r>
              <a:rPr lang="it-IT" sz="1900" dirty="0" smtClean="0"/>
              <a:t>e di disciplina dei dipendenti, </a:t>
            </a:r>
            <a:endParaRPr lang="it-IT" sz="1900" dirty="0"/>
          </a:p>
          <a:p>
            <a:pPr lvl="0"/>
            <a:r>
              <a:rPr lang="it-IT" sz="1900" dirty="0"/>
              <a:t>Individuazione di strumenti a tutela del dipendente pubblico che segnala illeciti </a:t>
            </a:r>
          </a:p>
          <a:p>
            <a:pPr lvl="0"/>
            <a:r>
              <a:rPr lang="it-IT" sz="1900" dirty="0"/>
              <a:t>Programma triennale per la trasparenza e l’integrità</a:t>
            </a:r>
          </a:p>
          <a:p>
            <a:pPr lvl="1" algn="just"/>
            <a:endParaRPr lang="it-IT"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25</a:t>
            </a:fld>
            <a:endParaRPr lang="it-IT"/>
          </a:p>
        </p:txBody>
      </p:sp>
    </p:spTree>
    <p:extLst>
      <p:ext uri="{BB962C8B-B14F-4D97-AF65-F5344CB8AC3E}">
        <p14:creationId xmlns:p14="http://schemas.microsoft.com/office/powerpoint/2010/main" val="3691786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476672"/>
            <a:ext cx="6919055" cy="1370416"/>
          </a:xfrm>
        </p:spPr>
        <p:txBody>
          <a:bodyPr>
            <a:noAutofit/>
          </a:bodyPr>
          <a:lstStyle/>
          <a:p>
            <a:r>
              <a:rPr lang="it-IT" dirty="0">
                <a:effectLst>
                  <a:outerShdw blurRad="38100" dist="38100" dir="2700000" algn="tl">
                    <a:srgbClr val="000000">
                      <a:alpha val="43137"/>
                    </a:srgbClr>
                  </a:outerShdw>
                </a:effectLst>
              </a:rPr>
              <a:t>Attività di prevenzione del rischio corruttivo </a:t>
            </a:r>
          </a:p>
        </p:txBody>
      </p:sp>
      <p:sp>
        <p:nvSpPr>
          <p:cNvPr id="3" name="Segnaposto contenuto 2"/>
          <p:cNvSpPr>
            <a:spLocks noGrp="1"/>
          </p:cNvSpPr>
          <p:nvPr>
            <p:ph idx="1"/>
          </p:nvPr>
        </p:nvSpPr>
        <p:spPr>
          <a:xfrm>
            <a:off x="416496" y="2636911"/>
            <a:ext cx="8915400" cy="3719439"/>
          </a:xfrm>
        </p:spPr>
        <p:txBody>
          <a:bodyPr>
            <a:normAutofit fontScale="92500"/>
          </a:bodyPr>
          <a:lstStyle/>
          <a:p>
            <a:pPr algn="just"/>
            <a:r>
              <a:rPr lang="it-IT" sz="1800" dirty="0"/>
              <a:t>Il Direttore Generale, è nominato </a:t>
            </a:r>
            <a:r>
              <a:rPr lang="it-IT" sz="1800" b="1" dirty="0"/>
              <a:t>Responsabile della prevenzione della corruzione</a:t>
            </a:r>
            <a:r>
              <a:rPr lang="it-IT" sz="1800" dirty="0"/>
              <a:t> con delibera del Consiglio di Amministrazione in data 26.03.2013</a:t>
            </a:r>
            <a:r>
              <a:rPr lang="it-IT" sz="1800" dirty="0" smtClean="0"/>
              <a:t>.</a:t>
            </a:r>
          </a:p>
          <a:p>
            <a:pPr algn="just"/>
            <a:endParaRPr lang="it-IT" sz="1800" dirty="0" smtClean="0"/>
          </a:p>
          <a:p>
            <a:pPr algn="just"/>
            <a:r>
              <a:rPr lang="it-IT" sz="1800" dirty="0" smtClean="0"/>
              <a:t>Il Responsabile </a:t>
            </a:r>
            <a:r>
              <a:rPr lang="it-IT" sz="1800" dirty="0"/>
              <a:t>della prevenzione si avvale della </a:t>
            </a:r>
            <a:r>
              <a:rPr lang="it-IT" sz="1800" dirty="0" smtClean="0"/>
              <a:t>collaborazione della dott.ssa Alessandra Talmone e dell</a:t>
            </a:r>
            <a:r>
              <a:rPr lang="it-IT" sz="1800" dirty="0"/>
              <a:t>’ Area Supporto alla programmazione </a:t>
            </a:r>
            <a:r>
              <a:rPr lang="it-IT" sz="1800" dirty="0" smtClean="0"/>
              <a:t>strategica di cui la stessa è responsabile. </a:t>
            </a:r>
            <a:r>
              <a:rPr lang="it-IT" sz="1800" dirty="0"/>
              <a:t>La Dott.ssa Carmela Maria Manenti, Responsabile dell’Area Contratti e contenzioso, per l’Amministrazione centrale, ed il Dott. Nicola Mozzillo, Responsabile dell’Area Supporto alle strutture didattiche e di ricerca, per i Dipartimenti, sono i Referenti per la prevenzione della corruzione designati dal Responsabile della prevenzione. </a:t>
            </a:r>
            <a:endParaRPr lang="it-IT" sz="1800" dirty="0" smtClean="0"/>
          </a:p>
          <a:p>
            <a:pPr algn="just"/>
            <a:endParaRPr lang="it-IT" sz="1800" dirty="0"/>
          </a:p>
          <a:p>
            <a:pPr algn="just"/>
            <a:r>
              <a:rPr lang="it-IT" sz="1800" dirty="0"/>
              <a:t>In fase di prima applicazione della </a:t>
            </a:r>
            <a:r>
              <a:rPr lang="it-IT" sz="1800" dirty="0" smtClean="0"/>
              <a:t>normativa, </a:t>
            </a:r>
            <a:r>
              <a:rPr lang="it-IT" sz="1800" dirty="0"/>
              <a:t>la struttura di supporto al Responsabile della Prevenzione, i Referenti, il Delegato per la Trasparenza e i Dirigenti terranno incontri trimestrali per la pianificazione e la verifica delle attività che li coinvolgono</a:t>
            </a:r>
          </a:p>
          <a:p>
            <a:pPr marL="0" indent="0">
              <a:buNone/>
            </a:pP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26</a:t>
            </a:fld>
            <a:endParaRPr lang="it-IT"/>
          </a:p>
        </p:txBody>
      </p:sp>
    </p:spTree>
    <p:extLst>
      <p:ext uri="{BB962C8B-B14F-4D97-AF65-F5344CB8AC3E}">
        <p14:creationId xmlns:p14="http://schemas.microsoft.com/office/powerpoint/2010/main" val="3998720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effectLst>
                  <a:outerShdw blurRad="38100" dist="38100" dir="2700000" algn="tl">
                    <a:srgbClr val="000000">
                      <a:alpha val="43137"/>
                    </a:srgbClr>
                  </a:outerShdw>
                </a:effectLst>
              </a:rPr>
              <a:t>Attività di prevenzione del rischio corruttivo </a:t>
            </a:r>
          </a:p>
        </p:txBody>
      </p:sp>
      <p:sp>
        <p:nvSpPr>
          <p:cNvPr id="3" name="Segnaposto contenuto 2"/>
          <p:cNvSpPr>
            <a:spLocks noGrp="1"/>
          </p:cNvSpPr>
          <p:nvPr>
            <p:ph idx="1"/>
          </p:nvPr>
        </p:nvSpPr>
        <p:spPr/>
        <p:txBody>
          <a:bodyPr>
            <a:normAutofit fontScale="55000" lnSpcReduction="20000"/>
          </a:bodyPr>
          <a:lstStyle/>
          <a:p>
            <a:pPr marL="0" indent="0" algn="just">
              <a:buNone/>
            </a:pPr>
            <a:r>
              <a:rPr lang="it-IT" sz="4000" b="1" u="sng" dirty="0"/>
              <a:t>Piano triennale di prevenzione della corruzione</a:t>
            </a:r>
            <a:endParaRPr lang="it-IT" sz="4000" dirty="0"/>
          </a:p>
          <a:p>
            <a:pPr marL="0" lvl="0" indent="0" algn="just">
              <a:buNone/>
            </a:pPr>
            <a:r>
              <a:rPr lang="it-IT" sz="4000" b="1" dirty="0"/>
              <a:t>Adozione</a:t>
            </a:r>
            <a:endParaRPr lang="it-IT" sz="4000" dirty="0"/>
          </a:p>
          <a:p>
            <a:pPr algn="just"/>
            <a:r>
              <a:rPr lang="it-IT" sz="4000" dirty="0"/>
              <a:t>Decreto Rettorale n. 86 del 30/01/2014</a:t>
            </a:r>
          </a:p>
          <a:p>
            <a:pPr marL="0" lvl="0" indent="0" algn="just">
              <a:buNone/>
            </a:pPr>
            <a:r>
              <a:rPr lang="it-IT" sz="4000" b="1" dirty="0"/>
              <a:t>Descrizione sintetica </a:t>
            </a:r>
            <a:endParaRPr lang="it-IT" sz="4000" dirty="0"/>
          </a:p>
          <a:p>
            <a:pPr algn="just"/>
            <a:r>
              <a:rPr lang="it-IT" sz="4000" dirty="0"/>
              <a:t>Il Piano ha la funzione di fornire una valutazione del diverso livello di esposizione degli uffici al rischio di corruzione e stabilire gli interventi organizzativi volti a prevenire e mitigare il medesimo rischio.</a:t>
            </a:r>
          </a:p>
          <a:p>
            <a:pPr algn="just"/>
            <a:r>
              <a:rPr lang="it-IT" sz="4000" dirty="0"/>
              <a:t>Il Piano triennale di prevenzione della corruzione 2014 – 2016 tiene conto delle linee guida della </a:t>
            </a:r>
            <a:r>
              <a:rPr lang="it-IT" sz="4000" dirty="0" err="1"/>
              <a:t>CiVIT</a:t>
            </a:r>
            <a:r>
              <a:rPr lang="it-IT" sz="4000" dirty="0"/>
              <a:t>, ora A.N.AC. – Autorità nazionale anticorruzione, ed include il Programma triennale della trasparenza, fissando in tal modo un nesso inscindibile tra i due atti basato sul convincimento che la trasparenza costituisca la prima misura di prevenzione del fenomeno corruttivo.</a:t>
            </a:r>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27</a:t>
            </a:fld>
            <a:endParaRPr lang="it-IT"/>
          </a:p>
        </p:txBody>
      </p:sp>
    </p:spTree>
    <p:extLst>
      <p:ext uri="{BB962C8B-B14F-4D97-AF65-F5344CB8AC3E}">
        <p14:creationId xmlns:p14="http://schemas.microsoft.com/office/powerpoint/2010/main" val="1821901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effectLst>
                  <a:outerShdw blurRad="38100" dist="38100" dir="2700000" algn="tl">
                    <a:srgbClr val="000000">
                      <a:alpha val="43137"/>
                    </a:srgbClr>
                  </a:outerShdw>
                </a:effectLst>
              </a:rPr>
              <a:t>Attività di prevenzione del rischio corruttivo </a:t>
            </a:r>
          </a:p>
        </p:txBody>
      </p:sp>
      <p:sp>
        <p:nvSpPr>
          <p:cNvPr id="3" name="Segnaposto contenuto 2"/>
          <p:cNvSpPr>
            <a:spLocks noGrp="1"/>
          </p:cNvSpPr>
          <p:nvPr>
            <p:ph idx="1"/>
          </p:nvPr>
        </p:nvSpPr>
        <p:spPr/>
        <p:txBody>
          <a:bodyPr>
            <a:normAutofit fontScale="40000" lnSpcReduction="20000"/>
          </a:bodyPr>
          <a:lstStyle/>
          <a:p>
            <a:pPr marL="0" lvl="0" indent="0" algn="just">
              <a:buNone/>
            </a:pPr>
            <a:r>
              <a:rPr lang="it-IT" sz="4000" b="1" dirty="0" smtClean="0"/>
              <a:t>Descrizione </a:t>
            </a:r>
            <a:r>
              <a:rPr lang="it-IT" sz="4000" b="1" dirty="0"/>
              <a:t>sintetica </a:t>
            </a:r>
            <a:endParaRPr lang="it-IT" sz="4000" dirty="0"/>
          </a:p>
          <a:p>
            <a:pPr algn="just"/>
            <a:r>
              <a:rPr lang="it-IT" sz="4000" dirty="0" smtClean="0"/>
              <a:t>Il </a:t>
            </a:r>
            <a:r>
              <a:rPr lang="it-IT" sz="4000" dirty="0"/>
              <a:t>documento, nello specifico, risponde alle seguenti esigenze:</a:t>
            </a:r>
          </a:p>
          <a:p>
            <a:pPr marL="263525" indent="-263525" algn="just">
              <a:buNone/>
            </a:pPr>
            <a:r>
              <a:rPr lang="it-IT" sz="4000" dirty="0"/>
              <a:t>a) individuare le attività nell'ambito delle quali è più elevato il rischio di corruzione, anche raccogliendo le proposte dei dirigenti;</a:t>
            </a:r>
          </a:p>
          <a:p>
            <a:pPr marL="263525" indent="-263525" algn="just">
              <a:buNone/>
            </a:pPr>
            <a:r>
              <a:rPr lang="it-IT" sz="4000" dirty="0"/>
              <a:t>b) prevedere, per le attività individuate ai sensi della lettera a), meccanismi di formazione, attuazione e controllo delle decisioni idonee a prevenire il rischio di corruzione;</a:t>
            </a:r>
          </a:p>
          <a:p>
            <a:pPr marL="263525" indent="-263525" algn="just">
              <a:buNone/>
            </a:pPr>
            <a:r>
              <a:rPr lang="it-IT" sz="4000" dirty="0"/>
              <a:t>c) prevedere, con particolare riguardo alle attività individuate ai sensi della lettera a), obblighi di informazione nei confronti del responsabile, chiamato a vigilare sul funzionamento e sull'osservanza del piano;</a:t>
            </a:r>
          </a:p>
          <a:p>
            <a:pPr marL="263525" indent="-263525" algn="just">
              <a:buNone/>
            </a:pPr>
            <a:r>
              <a:rPr lang="it-IT" sz="4000" dirty="0"/>
              <a:t>d) monitorare il rispetto dei termini, previsti dalla legge o dai regolamenti, per la conclusione dei procedimenti;</a:t>
            </a:r>
          </a:p>
          <a:p>
            <a:pPr marL="263525" indent="-263525" algn="just">
              <a:buNone/>
            </a:pPr>
            <a:r>
              <a:rPr lang="it-IT" sz="4000" dirty="0"/>
              <a:t>e) monitorare i rapporti tra l'amministrazione e i soggetti che con la stessa stipulano contratti o che sono interessati a procedimenti di autorizzazione, concessione o erogazione di vantaggi economici di qualunque genere, anche verificando eventuali relazioni di parentela o affinità sussistenti tra i titolari, gli amministratori, i soci e i dipendenti degli stessi soggetti e i dirigenti e i dipendenti dell'amministrazione;</a:t>
            </a:r>
          </a:p>
          <a:p>
            <a:pPr marL="263525" indent="-263525" algn="just">
              <a:buNone/>
            </a:pPr>
            <a:r>
              <a:rPr lang="it-IT" sz="4000" dirty="0"/>
              <a:t>f) individuare specifici obblighi di trasparenza ulteriori rispetto a quelli previsti da disposizioni di legge</a:t>
            </a:r>
            <a:r>
              <a:rPr lang="it-IT" sz="4000" dirty="0" smtClean="0"/>
              <a:t>.</a:t>
            </a:r>
            <a:endParaRPr lang="it-IT" sz="4000"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28</a:t>
            </a:fld>
            <a:endParaRPr lang="it-IT"/>
          </a:p>
        </p:txBody>
      </p:sp>
    </p:spTree>
    <p:extLst>
      <p:ext uri="{BB962C8B-B14F-4D97-AF65-F5344CB8AC3E}">
        <p14:creationId xmlns:p14="http://schemas.microsoft.com/office/powerpoint/2010/main" val="3692875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effectLst>
                  <a:outerShdw blurRad="38100" dist="38100" dir="2700000" algn="tl">
                    <a:srgbClr val="000000">
                      <a:alpha val="43137"/>
                    </a:srgbClr>
                  </a:outerShdw>
                </a:effectLst>
              </a:rPr>
              <a:t>Attività di prevenzione del rischio corruttivo </a:t>
            </a:r>
          </a:p>
        </p:txBody>
      </p:sp>
      <p:sp>
        <p:nvSpPr>
          <p:cNvPr id="3" name="Segnaposto contenuto 2"/>
          <p:cNvSpPr>
            <a:spLocks noGrp="1"/>
          </p:cNvSpPr>
          <p:nvPr>
            <p:ph idx="1"/>
          </p:nvPr>
        </p:nvSpPr>
        <p:spPr/>
        <p:txBody>
          <a:bodyPr>
            <a:noAutofit/>
          </a:bodyPr>
          <a:lstStyle/>
          <a:p>
            <a:pPr algn="just"/>
            <a:r>
              <a:rPr lang="it-IT" sz="1800" b="1" u="sng" dirty="0"/>
              <a:t>la mappatura dei processi/attività/servizi</a:t>
            </a:r>
            <a:r>
              <a:rPr lang="it-IT" sz="1800" dirty="0"/>
              <a:t> della struttura organizzativa di Ateneo a supporto dell’attività di gestione del rischio </a:t>
            </a:r>
            <a:r>
              <a:rPr lang="it-IT" sz="1800" dirty="0" smtClean="0"/>
              <a:t>corruttivo. I </a:t>
            </a:r>
            <a:r>
              <a:rPr lang="it-IT" sz="1800" dirty="0"/>
              <a:t>risultati attesi programmati per il prossimo biennio sono l’ inquadramento dei punti di forza e di debolezza di Ateneo in tema di esposizione al rischio corruttivo a livello di processo, la selezione degli strumenti da utilizzare e degli interventi correttivi da intraprendere, la sensibilizzazione degli stakeholder interni ed esterni alla prevenzione del rischio corruttivo attraverso il coinvolgimento attivo (“interviste/questionari”) nell’attività di valutazione del rischio</a:t>
            </a:r>
            <a:r>
              <a:rPr lang="it-IT" sz="1800" dirty="0" smtClean="0"/>
              <a:t>.</a:t>
            </a:r>
          </a:p>
          <a:p>
            <a:pPr algn="just"/>
            <a:endParaRPr lang="it-IT" sz="1800" dirty="0"/>
          </a:p>
          <a:p>
            <a:pPr algn="just"/>
            <a:r>
              <a:rPr lang="it-IT" sz="1800" b="1" u="sng" dirty="0"/>
              <a:t>Il monitoraggio dei tempi dei procedimenti</a:t>
            </a:r>
            <a:r>
              <a:rPr lang="it-IT" sz="1800" dirty="0"/>
              <a:t>; è stato prodotto un report annuale analizzando i dati dei procedimenti la cui tracciabilità è riscontrabile attraverso una procedura informatica e verificando la presenza di eventuali segnalazioni da parte degli utenti sul mancato rispetto dei termini</a:t>
            </a:r>
            <a:r>
              <a:rPr lang="it-IT" sz="1800" dirty="0" smtClean="0"/>
              <a:t>.</a:t>
            </a:r>
            <a:endParaRPr lang="it-IT" sz="1800"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29</a:t>
            </a:fld>
            <a:endParaRPr lang="it-IT"/>
          </a:p>
        </p:txBody>
      </p:sp>
    </p:spTree>
    <p:extLst>
      <p:ext uri="{BB962C8B-B14F-4D97-AF65-F5344CB8AC3E}">
        <p14:creationId xmlns:p14="http://schemas.microsoft.com/office/powerpoint/2010/main" val="24838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lstStyle/>
          <a:p>
            <a:r>
              <a:rPr lang="it-IT" dirty="0" smtClean="0">
                <a:effectLst>
                  <a:outerShdw blurRad="38100" dist="38100" dir="2700000" algn="tl">
                    <a:srgbClr val="000000">
                      <a:alpha val="43137"/>
                    </a:srgbClr>
                  </a:outerShdw>
                </a:effectLst>
              </a:rPr>
              <a:t>Inviti alla giornata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95300" y="1935480"/>
            <a:ext cx="8915400" cy="4661872"/>
          </a:xfrm>
        </p:spPr>
        <p:txBody>
          <a:bodyPr>
            <a:noAutofit/>
          </a:bodyPr>
          <a:lstStyle/>
          <a:p>
            <a:pPr lvl="1"/>
            <a:r>
              <a:rPr lang="it-IT" sz="1400" dirty="0" smtClean="0"/>
              <a:t>Studenti</a:t>
            </a:r>
            <a:endParaRPr lang="it-IT" sz="1400" dirty="0"/>
          </a:p>
          <a:p>
            <a:pPr lvl="1"/>
            <a:r>
              <a:rPr lang="it-IT" sz="1400" dirty="0" smtClean="0"/>
              <a:t>Personale</a:t>
            </a:r>
          </a:p>
          <a:p>
            <a:pPr lvl="1"/>
            <a:r>
              <a:rPr lang="it-IT" sz="1400" dirty="0" smtClean="0"/>
              <a:t>Organizzazioni Sindacali:</a:t>
            </a:r>
            <a:endParaRPr lang="it-IT" sz="1400" dirty="0"/>
          </a:p>
          <a:p>
            <a:pPr lvl="2"/>
            <a:r>
              <a:rPr lang="it-IT" sz="1400" dirty="0"/>
              <a:t>I Rappresentanti interni delle OO.SS.</a:t>
            </a:r>
          </a:p>
          <a:p>
            <a:pPr lvl="2"/>
            <a:r>
              <a:rPr lang="it-IT" sz="1400" dirty="0"/>
              <a:t>I Componenti delle RSU</a:t>
            </a:r>
          </a:p>
          <a:p>
            <a:pPr lvl="2"/>
            <a:r>
              <a:rPr lang="it-IT" sz="1400" dirty="0"/>
              <a:t>Ufficio Relazioni Sindacali</a:t>
            </a:r>
          </a:p>
          <a:p>
            <a:pPr lvl="1"/>
            <a:r>
              <a:rPr lang="it-IT" sz="1400" dirty="0" smtClean="0"/>
              <a:t>Dipartimenti e Centri</a:t>
            </a:r>
          </a:p>
          <a:p>
            <a:pPr lvl="1"/>
            <a:r>
              <a:rPr lang="it-IT" sz="1400" dirty="0" smtClean="0"/>
              <a:t>Altro-Consumo Consiglio Nazionale dei Consumatori e degli Utenti CNCU</a:t>
            </a:r>
          </a:p>
          <a:p>
            <a:pPr lvl="1"/>
            <a:r>
              <a:rPr lang="it-IT" sz="1400" dirty="0" smtClean="0"/>
              <a:t>Università degli Studi La Sapienza</a:t>
            </a:r>
          </a:p>
          <a:p>
            <a:pPr lvl="1"/>
            <a:r>
              <a:rPr lang="it-IT" sz="1400" dirty="0" smtClean="0"/>
              <a:t>Università degli Studi Tor Vergata</a:t>
            </a:r>
          </a:p>
          <a:p>
            <a:pPr lvl="1"/>
            <a:r>
              <a:rPr lang="it-IT" sz="1400" dirty="0" smtClean="0"/>
              <a:t>Associazioni e Ordini professionali</a:t>
            </a:r>
          </a:p>
          <a:p>
            <a:pPr lvl="2"/>
            <a:r>
              <a:rPr lang="it-IT" sz="1400" dirty="0" smtClean="0"/>
              <a:t>Confartigianato</a:t>
            </a:r>
          </a:p>
          <a:p>
            <a:pPr lvl="2"/>
            <a:r>
              <a:rPr lang="it-IT" sz="1400" dirty="0" smtClean="0"/>
              <a:t>Confindustria</a:t>
            </a:r>
          </a:p>
          <a:p>
            <a:pPr lvl="2"/>
            <a:r>
              <a:rPr lang="it-IT" sz="1400" dirty="0" smtClean="0"/>
              <a:t>CNA Confederazione Nazionale Artigianato</a:t>
            </a:r>
          </a:p>
          <a:p>
            <a:pPr lvl="2"/>
            <a:r>
              <a:rPr lang="it-IT" sz="1400" dirty="0" smtClean="0"/>
              <a:t>Confcommercio</a:t>
            </a:r>
          </a:p>
          <a:p>
            <a:pPr lvl="2"/>
            <a:r>
              <a:rPr lang="it-IT" sz="1400" dirty="0" err="1" smtClean="0"/>
              <a:t>Confapi</a:t>
            </a:r>
            <a:r>
              <a:rPr lang="it-IT" sz="1400" dirty="0" smtClean="0"/>
              <a:t> piccola e media industria</a:t>
            </a:r>
          </a:p>
          <a:p>
            <a:pPr lvl="2"/>
            <a:endParaRPr lang="it-IT" sz="1400"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a:t>
            </a:fld>
            <a:endParaRPr lang="it-IT"/>
          </a:p>
        </p:txBody>
      </p:sp>
    </p:spTree>
    <p:extLst>
      <p:ext uri="{BB962C8B-B14F-4D97-AF65-F5344CB8AC3E}">
        <p14:creationId xmlns:p14="http://schemas.microsoft.com/office/powerpoint/2010/main" val="4049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effectLst>
                  <a:outerShdw blurRad="38100" dist="38100" dir="2700000" algn="tl">
                    <a:srgbClr val="000000">
                      <a:alpha val="43137"/>
                    </a:srgbClr>
                  </a:outerShdw>
                </a:effectLst>
              </a:rPr>
              <a:t>Attività di prevenzione del rischio corruttivo </a:t>
            </a:r>
          </a:p>
        </p:txBody>
      </p:sp>
      <p:sp>
        <p:nvSpPr>
          <p:cNvPr id="3" name="Segnaposto contenuto 2"/>
          <p:cNvSpPr>
            <a:spLocks noGrp="1"/>
          </p:cNvSpPr>
          <p:nvPr>
            <p:ph idx="1"/>
          </p:nvPr>
        </p:nvSpPr>
        <p:spPr/>
        <p:txBody>
          <a:bodyPr>
            <a:noAutofit/>
          </a:bodyPr>
          <a:lstStyle/>
          <a:p>
            <a:pPr algn="just"/>
            <a:r>
              <a:rPr lang="it-IT" sz="1800" b="1" u="sng" dirty="0" smtClean="0"/>
              <a:t>L’adozione </a:t>
            </a:r>
            <a:r>
              <a:rPr lang="it-IT" sz="1800" b="1" u="sng" dirty="0"/>
              <a:t>del Codice di comportamento e di disciplina dei </a:t>
            </a:r>
            <a:r>
              <a:rPr lang="it-IT" sz="1800" b="1" u="sng" dirty="0" smtClean="0"/>
              <a:t>dipendenti</a:t>
            </a:r>
            <a:r>
              <a:rPr lang="it-IT" sz="1800" dirty="0" smtClean="0"/>
              <a:t>, </a:t>
            </a:r>
            <a:r>
              <a:rPr lang="it-IT" sz="1800" dirty="0"/>
              <a:t>ai sensi del D.P.R. 62/2013. Il documento a seguito di consultazione pubblica è stato presentato ed approvato nelle sedute del Consiglio di Amministrazione in data </a:t>
            </a:r>
            <a:r>
              <a:rPr lang="it-IT" sz="1800" dirty="0" smtClean="0"/>
              <a:t>20.10.2014 </a:t>
            </a:r>
            <a:r>
              <a:rPr lang="it-IT" sz="1800" dirty="0"/>
              <a:t>e del Senato Accademico in data 07.11.2014</a:t>
            </a:r>
            <a:r>
              <a:rPr lang="it-IT" sz="1800" dirty="0" smtClean="0"/>
              <a:t>.</a:t>
            </a:r>
          </a:p>
          <a:p>
            <a:pPr algn="just"/>
            <a:endParaRPr lang="it-IT" sz="1800" dirty="0"/>
          </a:p>
          <a:p>
            <a:pPr algn="just"/>
            <a:r>
              <a:rPr lang="it-IT" sz="1800" b="1" u="sng" dirty="0"/>
              <a:t>L’individuazione di strumenti a tutela del dipendente pubblico che segnala illeciti</a:t>
            </a:r>
            <a:r>
              <a:rPr lang="it-IT" sz="1800" dirty="0"/>
              <a:t> (“</a:t>
            </a:r>
            <a:r>
              <a:rPr lang="it-IT" sz="1800" dirty="0" err="1"/>
              <a:t>Whistleblower</a:t>
            </a:r>
            <a:r>
              <a:rPr lang="it-IT" sz="1800" dirty="0"/>
              <a:t>”); il Responsabile della Prevenzione della Corruzione ha attivato la casella di posta elettronica certificata </a:t>
            </a:r>
            <a:r>
              <a:rPr lang="it-IT" sz="1800" dirty="0">
                <a:hlinkClick r:id="rId2"/>
              </a:rPr>
              <a:t>anticorruzione@ateneo.uniroma3.it</a:t>
            </a:r>
            <a:r>
              <a:rPr lang="it-IT" sz="1800" dirty="0"/>
              <a:t>  per la segnalazione di condotte illecite da parte dei dipendenti, in osservanza dell’art. 1, comma 51, della legge n. 190/2012 che ha introdotto un nuovo articolo nell’ambito del d.lgs. n. 165 del 2001, l’art. 54 bis, rubricato “Tutela del dipendente pubblico che segnala illeciti</a:t>
            </a:r>
            <a:r>
              <a:rPr lang="it-IT" sz="1800" dirty="0" smtClean="0"/>
              <a:t>”.</a:t>
            </a:r>
          </a:p>
          <a:p>
            <a:pPr algn="just"/>
            <a:endParaRPr lang="it-IT" sz="1800" dirty="0" smtClean="0"/>
          </a:p>
          <a:p>
            <a:pPr algn="just"/>
            <a:r>
              <a:rPr lang="it-IT" sz="1800" b="1" u="sng" dirty="0"/>
              <a:t>Formazione e seminari</a:t>
            </a:r>
          </a:p>
          <a:p>
            <a:pPr marL="0" indent="0" algn="just">
              <a:buNone/>
            </a:pPr>
            <a:endParaRPr lang="it-IT" sz="1400"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30</a:t>
            </a:fld>
            <a:endParaRPr lang="it-IT"/>
          </a:p>
        </p:txBody>
      </p:sp>
    </p:spTree>
    <p:extLst>
      <p:ext uri="{BB962C8B-B14F-4D97-AF65-F5344CB8AC3E}">
        <p14:creationId xmlns:p14="http://schemas.microsoft.com/office/powerpoint/2010/main" val="3957289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a:effectLst>
                  <a:outerShdw blurRad="38100" dist="38100" dir="2700000" algn="tl">
                    <a:srgbClr val="000000">
                      <a:alpha val="43137"/>
                    </a:srgbClr>
                  </a:outerShdw>
                </a:effectLst>
              </a:rPr>
              <a:t>Programma triennale per la trasparenza e l’integrità</a:t>
            </a:r>
          </a:p>
        </p:txBody>
      </p:sp>
      <p:sp>
        <p:nvSpPr>
          <p:cNvPr id="3" name="Segnaposto contenuto 2"/>
          <p:cNvSpPr>
            <a:spLocks noGrp="1"/>
          </p:cNvSpPr>
          <p:nvPr>
            <p:ph idx="1"/>
          </p:nvPr>
        </p:nvSpPr>
        <p:spPr/>
        <p:txBody>
          <a:bodyPr>
            <a:normAutofit fontScale="62500" lnSpcReduction="20000"/>
          </a:bodyPr>
          <a:lstStyle/>
          <a:p>
            <a:pPr algn="just"/>
            <a:r>
              <a:rPr lang="it-IT" sz="2800" b="1" u="sng" dirty="0"/>
              <a:t>Il Programma triennale per la trasparenza e l’integrità </a:t>
            </a:r>
            <a:r>
              <a:rPr lang="it-IT" sz="2800" dirty="0"/>
              <a:t>risponde alla triplice esigenza di garantire una posizione soggettiva al cittadino nei confronti dell’operato della pubblica amministrazione, di imporre alle pubbliche amministrazioni di prefiggersi un risultato e di perseguire il “miglioramento continuo” nell’uso delle risorse e nell’erogazione dei servizi al pubblico attraverso uno strumento di gestione della </a:t>
            </a:r>
            <a:r>
              <a:rPr lang="it-IT" sz="2800" i="1" dirty="0"/>
              <a:t>res </a:t>
            </a:r>
            <a:r>
              <a:rPr lang="it-IT" sz="2800" i="1" dirty="0" err="1"/>
              <a:t>publica</a:t>
            </a:r>
            <a:r>
              <a:rPr lang="it-IT" sz="2800" dirty="0"/>
              <a:t>. Ai sensi delle linee guida ANAC, il documento costituisce una sezione del Piano di prevenzione della corruzione.</a:t>
            </a:r>
          </a:p>
          <a:p>
            <a:pPr algn="just"/>
            <a:r>
              <a:rPr lang="it-IT" sz="2800" dirty="0"/>
              <a:t>Il Responsabile delle prevenzione della corruzione, ai fini della piena accessibilità delle   informazioni pubblicate ai sensi della normativa vigente, ha disposto la predisposizione di una sezione apposita del sito internet di Ateneo, denominata </a:t>
            </a:r>
            <a:r>
              <a:rPr lang="it-IT" sz="2800" b="1" i="1" dirty="0"/>
              <a:t>“Amministrazione trasparente”</a:t>
            </a:r>
            <a:r>
              <a:rPr lang="it-IT" sz="2800" dirty="0"/>
              <a:t>, che raccoglie informazioni, in particolare, su procedure di:</a:t>
            </a:r>
          </a:p>
          <a:p>
            <a:pPr marL="0" indent="0" algn="just">
              <a:buNone/>
            </a:pPr>
            <a:r>
              <a:rPr lang="it-IT" sz="2800" dirty="0" smtClean="0"/>
              <a:t>	• acquisto </a:t>
            </a:r>
            <a:r>
              <a:rPr lang="it-IT" sz="2800" dirty="0"/>
              <a:t>di beni e servizi  </a:t>
            </a:r>
          </a:p>
          <a:p>
            <a:pPr marL="0" indent="0" algn="just">
              <a:buNone/>
            </a:pPr>
            <a:r>
              <a:rPr lang="it-IT" sz="2800" dirty="0" smtClean="0"/>
              <a:t>	• concorsi </a:t>
            </a:r>
            <a:r>
              <a:rPr lang="it-IT" sz="2800" dirty="0"/>
              <a:t>e procedure selettive  	</a:t>
            </a:r>
          </a:p>
          <a:p>
            <a:pPr marL="0" indent="0" algn="just">
              <a:buNone/>
            </a:pPr>
            <a:r>
              <a:rPr lang="it-IT" sz="2800" dirty="0" smtClean="0"/>
              <a:t>	• procedimenti </a:t>
            </a:r>
            <a:r>
              <a:rPr lang="it-IT" sz="2800" dirty="0"/>
              <a:t>di concessione di sovvenzioni  </a:t>
            </a:r>
          </a:p>
          <a:p>
            <a:pPr marL="0" indent="0" algn="just">
              <a:buNone/>
            </a:pPr>
            <a:r>
              <a:rPr lang="it-IT" sz="2800" dirty="0" smtClean="0"/>
              <a:t>	• altre </a:t>
            </a:r>
            <a:r>
              <a:rPr lang="it-IT" sz="2800" dirty="0"/>
              <a:t>informazioni e procedure per le quali è più elevato il rischio di </a:t>
            </a:r>
            <a:r>
              <a:rPr lang="it-IT" sz="2800" dirty="0" smtClean="0"/>
              <a:t>	 	corruzione</a:t>
            </a:r>
            <a:r>
              <a:rPr lang="it-IT" sz="2800" dirty="0"/>
              <a:t>.</a:t>
            </a:r>
          </a:p>
          <a:p>
            <a:pPr lvl="1" algn="just"/>
            <a:endParaRPr lang="it-IT" dirty="0" smtClean="0"/>
          </a:p>
          <a:p>
            <a:pPr lvl="1"/>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31</a:t>
            </a:fld>
            <a:endParaRPr lang="it-IT"/>
          </a:p>
        </p:txBody>
      </p:sp>
    </p:spTree>
    <p:extLst>
      <p:ext uri="{BB962C8B-B14F-4D97-AF65-F5344CB8AC3E}">
        <p14:creationId xmlns:p14="http://schemas.microsoft.com/office/powerpoint/2010/main" val="44191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Obiettivi</a:t>
            </a:r>
            <a:r>
              <a:rPr lang="it-IT" dirty="0" smtClean="0"/>
              <a:t> </a:t>
            </a:r>
            <a:r>
              <a:rPr lang="it-IT" dirty="0" smtClean="0">
                <a:effectLst>
                  <a:outerShdw blurRad="38100" dist="38100" dir="2700000" algn="tl">
                    <a:srgbClr val="000000">
                      <a:alpha val="43137"/>
                    </a:srgbClr>
                  </a:outerShdw>
                </a:effectLst>
              </a:rPr>
              <a:t>operativi</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85000" lnSpcReduction="20000"/>
          </a:bodyPr>
          <a:lstStyle/>
          <a:p>
            <a:r>
              <a:rPr lang="it-IT" dirty="0"/>
              <a:t>Per proseguire nel cammino intrapreso e per rafforzare il collegamento con gli </a:t>
            </a:r>
            <a:r>
              <a:rPr lang="it-IT" i="1" dirty="0"/>
              <a:t>stakeholder</a:t>
            </a:r>
            <a:r>
              <a:rPr lang="it-IT" dirty="0"/>
              <a:t>, il Programma della trasparenza prevede </a:t>
            </a:r>
            <a:r>
              <a:rPr lang="it-IT" dirty="0" smtClean="0"/>
              <a:t>:</a:t>
            </a:r>
            <a:endParaRPr lang="it-IT" dirty="0"/>
          </a:p>
          <a:p>
            <a:pPr lvl="1" algn="just"/>
            <a:r>
              <a:rPr lang="it-IT" dirty="0" smtClean="0"/>
              <a:t>miglioramento </a:t>
            </a:r>
            <a:r>
              <a:rPr lang="it-IT" dirty="0"/>
              <a:t>e rafforzamento della comunicazione interna ed esterna attraverso la </a:t>
            </a:r>
            <a:r>
              <a:rPr lang="it-IT" dirty="0" smtClean="0"/>
              <a:t>sezione </a:t>
            </a:r>
            <a:r>
              <a:rPr lang="it-IT" dirty="0"/>
              <a:t>“Amministrazione Trasparente</a:t>
            </a:r>
            <a:r>
              <a:rPr lang="it-IT" dirty="0" smtClean="0"/>
              <a:t>”;</a:t>
            </a:r>
            <a:endParaRPr lang="it-IT" dirty="0"/>
          </a:p>
          <a:p>
            <a:pPr lvl="1" algn="just"/>
            <a:r>
              <a:rPr lang="it-IT" dirty="0" smtClean="0"/>
              <a:t>definizione </a:t>
            </a:r>
            <a:r>
              <a:rPr lang="it-IT" dirty="0"/>
              <a:t>di un progetto organizzativo e di comunicazione delle strutture coinvolte nel supporto del processo di pubblicazione dei dati nella sezione “Amministrazione trasparente” del portale al fine di garantire efficacia, efficienza e qualità delle informazioni pubblicate;</a:t>
            </a:r>
          </a:p>
          <a:p>
            <a:pPr lvl="1" algn="just"/>
            <a:r>
              <a:rPr lang="it-IT" dirty="0" smtClean="0"/>
              <a:t>avvio </a:t>
            </a:r>
            <a:r>
              <a:rPr lang="it-IT" dirty="0"/>
              <a:t>di iniziative di formazione e informazione destinate al personale dell’Ateneo inerenti al tema della trasparenza;</a:t>
            </a:r>
          </a:p>
          <a:p>
            <a:pPr lvl="1" algn="just"/>
            <a:r>
              <a:rPr lang="it-IT" dirty="0" smtClean="0"/>
              <a:t>realizzazione </a:t>
            </a:r>
            <a:r>
              <a:rPr lang="it-IT" dirty="0"/>
              <a:t>della Giornata della Trasparenza, che realizza il coinvolgimento immediato degli stakeholder dell’Ateneo, estesa alle tematiche della lotta alla </a:t>
            </a:r>
            <a:r>
              <a:rPr lang="it-IT" dirty="0" smtClean="0"/>
              <a:t>corruzione;</a:t>
            </a:r>
            <a:endParaRPr lang="it-IT" dirty="0"/>
          </a:p>
          <a:p>
            <a:pPr lvl="1" algn="just"/>
            <a:r>
              <a:rPr lang="it-IT" dirty="0" smtClean="0"/>
              <a:t>realizzazione </a:t>
            </a:r>
            <a:r>
              <a:rPr lang="it-IT" dirty="0"/>
              <a:t>e pubblicazione di indagini di </a:t>
            </a:r>
            <a:r>
              <a:rPr lang="it-IT" i="1" dirty="0" err="1"/>
              <a:t>customer</a:t>
            </a:r>
            <a:r>
              <a:rPr lang="it-IT" i="1" dirty="0"/>
              <a:t> </a:t>
            </a:r>
            <a:r>
              <a:rPr lang="it-IT" i="1" dirty="0" err="1"/>
              <a:t>satisfaction</a:t>
            </a:r>
            <a:r>
              <a:rPr lang="it-IT" dirty="0"/>
              <a:t> </a:t>
            </a:r>
            <a:r>
              <a:rPr lang="it-IT" dirty="0" smtClean="0"/>
              <a:t>tese </a:t>
            </a:r>
            <a:r>
              <a:rPr lang="it-IT" dirty="0"/>
              <a:t>al coinvolgimento crescente degli </a:t>
            </a:r>
            <a:r>
              <a:rPr lang="it-IT" i="1" dirty="0"/>
              <a:t>stakeholder</a:t>
            </a:r>
            <a:r>
              <a:rPr lang="it-IT" dirty="0"/>
              <a:t> in materia di trasparenza e </a:t>
            </a:r>
            <a:r>
              <a:rPr lang="it-IT" dirty="0" smtClean="0"/>
              <a:t>anticorruzione.</a:t>
            </a:r>
            <a:endParaRPr lang="it-IT" dirty="0"/>
          </a:p>
          <a:p>
            <a:pPr lvl="1"/>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32</a:t>
            </a:fld>
            <a:endParaRPr lang="it-IT"/>
          </a:p>
        </p:txBody>
      </p:sp>
    </p:spTree>
    <p:extLst>
      <p:ext uri="{BB962C8B-B14F-4D97-AF65-F5344CB8AC3E}">
        <p14:creationId xmlns:p14="http://schemas.microsoft.com/office/powerpoint/2010/main" val="3236895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413" y="188640"/>
            <a:ext cx="6919055" cy="1512168"/>
          </a:xfrm>
        </p:spPr>
        <p:txBody>
          <a:bodyPr>
            <a:noAutofit/>
          </a:bodyPr>
          <a:lstStyle/>
          <a:p>
            <a:r>
              <a:rPr lang="it-IT" dirty="0" smtClean="0">
                <a:effectLst>
                  <a:outerShdw blurRad="38100" dist="38100" dir="2700000" algn="tl">
                    <a:srgbClr val="000000">
                      <a:alpha val="43137"/>
                    </a:srgbClr>
                  </a:outerShdw>
                </a:effectLst>
              </a:rPr>
              <a:t>«Amministrazione Trasparente»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95300" y="1772816"/>
            <a:ext cx="8915400" cy="4551784"/>
          </a:xfrm>
        </p:spPr>
        <p:txBody>
          <a:bodyPr>
            <a:normAutofit/>
          </a:bodyPr>
          <a:lstStyle/>
          <a:p>
            <a:r>
              <a:rPr lang="it-IT" sz="1800" dirty="0" smtClean="0"/>
              <a:t>Il sito </a:t>
            </a:r>
            <a:r>
              <a:rPr lang="it-IT" sz="1800" dirty="0"/>
              <a:t>contiene, secondo il dettato normativo, informazioni concernenti ogni aspetto dell'organizzazione, degli indicatori relativi agli andamenti gestionali e all'utilizzo delle risorse per il perseguimento delle funzioni istituzionali, dei risultati dell'attività di misurazione e valutazione svolta dagli organi competenti</a:t>
            </a:r>
            <a:r>
              <a:rPr lang="it-IT" sz="1800" dirty="0" smtClean="0"/>
              <a:t>.</a:t>
            </a:r>
            <a:endParaRPr lang="it-IT" sz="1800"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33</a:t>
            </a:fld>
            <a:endParaRPr lang="it-IT"/>
          </a:p>
        </p:txBody>
      </p:sp>
      <p:pic>
        <p:nvPicPr>
          <p:cNvPr id="6" name="Segnaposto contenuto 5"/>
          <p:cNvPicPr>
            <a:picLocks noChangeAspect="1"/>
          </p:cNvPicPr>
          <p:nvPr/>
        </p:nvPicPr>
        <p:blipFill rotWithShape="1">
          <a:blip r:embed="rId2"/>
          <a:srcRect t="14795"/>
          <a:stretch/>
        </p:blipFill>
        <p:spPr>
          <a:xfrm>
            <a:off x="2216696" y="2889327"/>
            <a:ext cx="5813897" cy="3649586"/>
          </a:xfrm>
          <a:prstGeom prst="rect">
            <a:avLst/>
          </a:prstGeom>
        </p:spPr>
      </p:pic>
    </p:spTree>
    <p:extLst>
      <p:ext uri="{BB962C8B-B14F-4D97-AF65-F5344CB8AC3E}">
        <p14:creationId xmlns:p14="http://schemas.microsoft.com/office/powerpoint/2010/main" val="2838788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413" y="188640"/>
            <a:ext cx="6919055" cy="1512168"/>
          </a:xfrm>
        </p:spPr>
        <p:txBody>
          <a:bodyPr>
            <a:noAutofit/>
          </a:bodyPr>
          <a:lstStyle/>
          <a:p>
            <a:r>
              <a:rPr lang="it-IT" dirty="0" smtClean="0">
                <a:effectLst>
                  <a:outerShdw blurRad="38100" dist="38100" dir="2700000" algn="tl">
                    <a:srgbClr val="000000">
                      <a:alpha val="43137"/>
                    </a:srgbClr>
                  </a:outerShdw>
                </a:effectLst>
              </a:rPr>
              <a:t>Accesso </a:t>
            </a:r>
            <a:r>
              <a:rPr lang="it-IT" dirty="0">
                <a:effectLst>
                  <a:outerShdw blurRad="38100" dist="38100" dir="2700000" algn="tl">
                    <a:srgbClr val="000000">
                      <a:alpha val="43137"/>
                    </a:srgbClr>
                  </a:outerShdw>
                </a:effectLst>
              </a:rPr>
              <a:t>civico</a:t>
            </a:r>
          </a:p>
        </p:txBody>
      </p:sp>
      <p:sp>
        <p:nvSpPr>
          <p:cNvPr id="3" name="Segnaposto contenuto 2"/>
          <p:cNvSpPr>
            <a:spLocks noGrp="1"/>
          </p:cNvSpPr>
          <p:nvPr>
            <p:ph idx="1"/>
          </p:nvPr>
        </p:nvSpPr>
        <p:spPr>
          <a:xfrm>
            <a:off x="495300" y="1772816"/>
            <a:ext cx="8915400" cy="4551784"/>
          </a:xfrm>
        </p:spPr>
        <p:txBody>
          <a:bodyPr>
            <a:normAutofit/>
          </a:bodyPr>
          <a:lstStyle/>
          <a:p>
            <a:pPr algn="just"/>
            <a:r>
              <a:rPr lang="it-IT" sz="1800" dirty="0" smtClean="0"/>
              <a:t>Con </a:t>
            </a:r>
            <a:r>
              <a:rPr lang="it-IT" sz="1800" dirty="0"/>
              <a:t>lo strumento dell'accesso civico, introdotto dall'art. 5 del </a:t>
            </a:r>
            <a:r>
              <a:rPr lang="it-IT" sz="1800" dirty="0" err="1"/>
              <a:t>D.Lgs.</a:t>
            </a:r>
            <a:r>
              <a:rPr lang="it-IT" sz="1800" dirty="0"/>
              <a:t> 33/2013, chiunque può vigilare sul corretto adempimento formale degli obblighi di pubblicazione e può richiedere a una pubblica amministrazione documenti, informazioni e dati dei quali la legge prevede la pubblicazione sul sito.</a:t>
            </a:r>
          </a:p>
          <a:p>
            <a:endParaRPr lang="it-IT" sz="1800" dirty="0"/>
          </a:p>
          <a:p>
            <a:endParaRPr lang="it-IT" sz="1800"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34</a:t>
            </a:fld>
            <a:endParaRPr lang="it-IT"/>
          </a:p>
        </p:txBody>
      </p:sp>
      <p:pic>
        <p:nvPicPr>
          <p:cNvPr id="6" name="Immagine 5"/>
          <p:cNvPicPr>
            <a:picLocks noChangeAspect="1"/>
          </p:cNvPicPr>
          <p:nvPr/>
        </p:nvPicPr>
        <p:blipFill rotWithShape="1">
          <a:blip r:embed="rId2"/>
          <a:srcRect l="1156" t="15367"/>
          <a:stretch/>
        </p:blipFill>
        <p:spPr>
          <a:xfrm>
            <a:off x="2183155" y="3356992"/>
            <a:ext cx="5767990" cy="3638550"/>
          </a:xfrm>
          <a:prstGeom prst="rect">
            <a:avLst/>
          </a:prstGeom>
        </p:spPr>
      </p:pic>
    </p:spTree>
    <p:extLst>
      <p:ext uri="{BB962C8B-B14F-4D97-AF65-F5344CB8AC3E}">
        <p14:creationId xmlns:p14="http://schemas.microsoft.com/office/powerpoint/2010/main" val="3188544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5413" y="188640"/>
            <a:ext cx="6919055" cy="1512168"/>
          </a:xfrm>
        </p:spPr>
        <p:txBody>
          <a:bodyPr>
            <a:noAutofit/>
          </a:bodyPr>
          <a:lstStyle/>
          <a:p>
            <a:r>
              <a:rPr lang="it-IT" dirty="0" err="1" smtClean="0"/>
              <a:t>Whistleblower</a:t>
            </a:r>
            <a:r>
              <a:rPr lang="it-IT" dirty="0" smtClean="0"/>
              <a:t> </a:t>
            </a:r>
            <a:br>
              <a:rPr lang="it-IT" dirty="0" smtClean="0"/>
            </a:br>
            <a:r>
              <a:rPr lang="it-IT" sz="2000" dirty="0" smtClean="0"/>
              <a:t>(</a:t>
            </a:r>
            <a:r>
              <a:rPr lang="it-IT" sz="2000" dirty="0"/>
              <a:t>tutela del dipendente pubblico che segnala illeciti)</a:t>
            </a:r>
            <a:endParaRPr lang="it-IT" sz="20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95300" y="1772816"/>
            <a:ext cx="8915400" cy="4551784"/>
          </a:xfrm>
        </p:spPr>
        <p:txBody>
          <a:bodyPr>
            <a:normAutofit/>
          </a:bodyPr>
          <a:lstStyle/>
          <a:p>
            <a:pPr algn="just"/>
            <a:r>
              <a:rPr lang="it-IT" sz="1800" dirty="0" smtClean="0"/>
              <a:t>Il </a:t>
            </a:r>
            <a:r>
              <a:rPr lang="it-IT" sz="1800" dirty="0"/>
              <a:t>personale dipendente che </a:t>
            </a:r>
            <a:r>
              <a:rPr lang="it-IT" sz="1800" dirty="0" smtClean="0"/>
              <a:t>denuncia </a:t>
            </a:r>
            <a:r>
              <a:rPr lang="it-IT" sz="1800" dirty="0"/>
              <a:t>ovvero riferisce </a:t>
            </a:r>
            <a:r>
              <a:rPr lang="it-IT" sz="1800" dirty="0" smtClean="0"/>
              <a:t>condotte </a:t>
            </a:r>
            <a:r>
              <a:rPr lang="it-IT" sz="1800" dirty="0"/>
              <a:t>illecite di cui sia venuto a </a:t>
            </a:r>
            <a:r>
              <a:rPr lang="it-IT" sz="1800" dirty="0" smtClean="0"/>
              <a:t>conoscenza, </a:t>
            </a:r>
            <a:r>
              <a:rPr lang="it-IT" sz="1800" dirty="0"/>
              <a:t>non può essere sanzionato, licenziato o sottoposto ad una misura </a:t>
            </a:r>
            <a:r>
              <a:rPr lang="it-IT" sz="1800" dirty="0" smtClean="0"/>
              <a:t>discriminatoria. Nell'ambito </a:t>
            </a:r>
            <a:r>
              <a:rPr lang="it-IT" sz="1800" dirty="0"/>
              <a:t>del procedimento disciplinare, l'identità del segnalante non può essere rivelata senza il suo </a:t>
            </a:r>
            <a:r>
              <a:rPr lang="it-IT" sz="1800" dirty="0" smtClean="0"/>
              <a:t>consenso. </a:t>
            </a:r>
            <a:endParaRPr lang="it-IT" sz="1800" dirty="0"/>
          </a:p>
          <a:p>
            <a:endParaRPr lang="it-IT" sz="1800" dirty="0" smtClean="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35</a:t>
            </a:fld>
            <a:endParaRPr lang="it-IT"/>
          </a:p>
        </p:txBody>
      </p:sp>
      <p:pic>
        <p:nvPicPr>
          <p:cNvPr id="7" name="Immagine 6"/>
          <p:cNvPicPr>
            <a:picLocks noChangeAspect="1"/>
          </p:cNvPicPr>
          <p:nvPr/>
        </p:nvPicPr>
        <p:blipFill rotWithShape="1">
          <a:blip r:embed="rId2"/>
          <a:srcRect l="25199" t="19710" r="25915" b="22405"/>
          <a:stretch/>
        </p:blipFill>
        <p:spPr>
          <a:xfrm>
            <a:off x="2085457" y="2884686"/>
            <a:ext cx="5387824" cy="3568649"/>
          </a:xfrm>
          <a:prstGeom prst="rect">
            <a:avLst/>
          </a:prstGeom>
        </p:spPr>
      </p:pic>
    </p:spTree>
    <p:extLst>
      <p:ext uri="{BB962C8B-B14F-4D97-AF65-F5344CB8AC3E}">
        <p14:creationId xmlns:p14="http://schemas.microsoft.com/office/powerpoint/2010/main" val="2284668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effectLst>
                  <a:outerShdw blurRad="38100" dist="38100" dir="2700000" algn="tl">
                    <a:srgbClr val="000000">
                      <a:alpha val="43137"/>
                    </a:srgbClr>
                  </a:outerShdw>
                </a:effectLst>
              </a:rPr>
              <a:t>Obblighi</a:t>
            </a:r>
            <a:r>
              <a:rPr lang="it-IT" dirty="0" smtClean="0"/>
              <a:t> </a:t>
            </a:r>
            <a:r>
              <a:rPr lang="it-IT" dirty="0">
                <a:effectLst>
                  <a:outerShdw blurRad="38100" dist="38100" dir="2700000" algn="tl">
                    <a:srgbClr val="000000">
                      <a:alpha val="43137"/>
                    </a:srgbClr>
                  </a:outerShdw>
                </a:effectLst>
              </a:rPr>
              <a:t>di pubblicazione</a:t>
            </a:r>
          </a:p>
        </p:txBody>
      </p:sp>
      <p:sp>
        <p:nvSpPr>
          <p:cNvPr id="3" name="Segnaposto contenuto 2"/>
          <p:cNvSpPr>
            <a:spLocks noGrp="1"/>
          </p:cNvSpPr>
          <p:nvPr>
            <p:ph idx="1"/>
          </p:nvPr>
        </p:nvSpPr>
        <p:spPr/>
        <p:txBody>
          <a:bodyPr>
            <a:normAutofit lnSpcReduction="10000"/>
          </a:bodyPr>
          <a:lstStyle/>
          <a:p>
            <a:pPr algn="just"/>
            <a:r>
              <a:rPr lang="it-IT" dirty="0" smtClean="0"/>
              <a:t>acquisizione </a:t>
            </a:r>
            <a:r>
              <a:rPr lang="it-IT" dirty="0"/>
              <a:t>e pubblicazione delle dichiarazioni sull’insussistenza di una delle cause di </a:t>
            </a:r>
            <a:r>
              <a:rPr lang="it-IT" dirty="0" err="1"/>
              <a:t>inconferibilità</a:t>
            </a:r>
            <a:r>
              <a:rPr lang="it-IT" dirty="0"/>
              <a:t>/incompatibilità di cui all’art. 20 del d.lgs. 39/2013, riferite ai titolari di incarichi di responsabilità amministrativa di vertice che comportano funzioni di amministrazione e </a:t>
            </a:r>
            <a:r>
              <a:rPr lang="it-IT" dirty="0" smtClean="0"/>
              <a:t>gestione;</a:t>
            </a:r>
          </a:p>
          <a:p>
            <a:pPr lvl="1" algn="just"/>
            <a:endParaRPr lang="it-IT" dirty="0"/>
          </a:p>
          <a:p>
            <a:pPr algn="just"/>
            <a:r>
              <a:rPr lang="it-IT" dirty="0"/>
              <a:t>acquisizione e pubblicazione delle </a:t>
            </a:r>
            <a:r>
              <a:rPr lang="it-IT" dirty="0" smtClean="0"/>
              <a:t>informazioni </a:t>
            </a:r>
            <a:r>
              <a:rPr lang="it-IT" dirty="0"/>
              <a:t>previsti dal comma 1, </a:t>
            </a:r>
            <a:r>
              <a:rPr lang="it-IT" dirty="0" err="1"/>
              <a:t>lett</a:t>
            </a:r>
            <a:r>
              <a:rPr lang="it-IT" dirty="0"/>
              <a:t>. f) dell’articolo 14 del D.lgs. n. </a:t>
            </a:r>
            <a:r>
              <a:rPr lang="it-IT" dirty="0" smtClean="0"/>
              <a:t>33/2013 (redditi, </a:t>
            </a:r>
            <a:r>
              <a:rPr lang="it-IT" dirty="0"/>
              <a:t>compensi e </a:t>
            </a:r>
            <a:r>
              <a:rPr lang="it-IT" dirty="0" smtClean="0"/>
              <a:t>dichiarazioni) </a:t>
            </a:r>
            <a:r>
              <a:rPr lang="it-IT" dirty="0"/>
              <a:t>riferite ai </a:t>
            </a:r>
            <a:r>
              <a:rPr lang="it-IT" dirty="0" smtClean="0"/>
              <a:t>componenti </a:t>
            </a:r>
            <a:r>
              <a:rPr lang="it-IT" dirty="0"/>
              <a:t>degli organi di indirizzo </a:t>
            </a:r>
            <a:r>
              <a:rPr lang="it-IT" dirty="0" smtClean="0"/>
              <a:t>politico-amministrativo</a:t>
            </a:r>
            <a:r>
              <a:rPr lang="it-IT" dirty="0"/>
              <a:t> </a:t>
            </a:r>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36</a:t>
            </a:fld>
            <a:endParaRPr lang="it-IT"/>
          </a:p>
        </p:txBody>
      </p:sp>
    </p:spTree>
    <p:extLst>
      <p:ext uri="{BB962C8B-B14F-4D97-AF65-F5344CB8AC3E}">
        <p14:creationId xmlns:p14="http://schemas.microsoft.com/office/powerpoint/2010/main" val="254056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Conclusioni</a:t>
            </a:r>
            <a:endParaRPr lang="it-IT" dirty="0"/>
          </a:p>
        </p:txBody>
      </p:sp>
      <p:sp>
        <p:nvSpPr>
          <p:cNvPr id="3" name="Segnaposto contenuto 2"/>
          <p:cNvSpPr>
            <a:spLocks noGrp="1"/>
          </p:cNvSpPr>
          <p:nvPr>
            <p:ph idx="1"/>
          </p:nvPr>
        </p:nvSpPr>
        <p:spPr/>
        <p:txBody>
          <a:bodyPr/>
          <a:lstStyle/>
          <a:p>
            <a:pPr algn="just"/>
            <a:r>
              <a:rPr lang="it-IT" dirty="0" smtClean="0"/>
              <a:t>Piani 2015: sono state avviate le attività di predisposizione dei Piani </a:t>
            </a:r>
            <a:r>
              <a:rPr lang="it-IT" sz="2800" dirty="0" smtClean="0"/>
              <a:t>della </a:t>
            </a:r>
            <a:r>
              <a:rPr lang="it-IT" sz="2800" dirty="0"/>
              <a:t>Trasparenza e </a:t>
            </a:r>
            <a:r>
              <a:rPr lang="it-IT" sz="2800" dirty="0" smtClean="0"/>
              <a:t>l’Integrità, della </a:t>
            </a:r>
            <a:r>
              <a:rPr lang="it-IT" sz="2800" dirty="0"/>
              <a:t>Performance, </a:t>
            </a:r>
            <a:r>
              <a:rPr lang="it-IT" sz="2800" dirty="0" smtClean="0"/>
              <a:t>della Prevenzione della Corruzione.</a:t>
            </a:r>
          </a:p>
          <a:p>
            <a:pPr algn="just"/>
            <a:r>
              <a:rPr lang="it-IT" sz="2800" dirty="0" smtClean="0"/>
              <a:t>Auspichiamo il coinvolgimento degli stakeholder attraverso partecipazione e suggerimenti ai processi di programmazione.</a:t>
            </a:r>
          </a:p>
          <a:p>
            <a:pPr algn="just"/>
            <a:r>
              <a:rPr lang="it-IT" sz="2800" dirty="0" smtClean="0"/>
              <a:t>Segnalazioni:</a:t>
            </a:r>
          </a:p>
          <a:p>
            <a:pPr lvl="1" algn="just"/>
            <a:r>
              <a:rPr lang="it-IT" dirty="0" smtClean="0"/>
              <a:t>Direzione Generale: </a:t>
            </a:r>
            <a:r>
              <a:rPr lang="it-IT" dirty="0" smtClean="0">
                <a:hlinkClick r:id="rId2"/>
              </a:rPr>
              <a:t>amministrazione@ateneo.uniroma3.it</a:t>
            </a:r>
            <a:endParaRPr lang="it-IT" dirty="0" smtClean="0"/>
          </a:p>
          <a:p>
            <a:pPr lvl="1" algn="just"/>
            <a:r>
              <a:rPr lang="it-IT" dirty="0" smtClean="0"/>
              <a:t>URP: </a:t>
            </a:r>
            <a:r>
              <a:rPr lang="it-IT" dirty="0" smtClean="0">
                <a:hlinkClick r:id="rId3"/>
              </a:rPr>
              <a:t>urp@ateneo.uniroma3.it</a:t>
            </a:r>
            <a:endParaRPr lang="it-IT" dirty="0" smtClean="0"/>
          </a:p>
          <a:p>
            <a:pPr lvl="1" algn="just"/>
            <a:endParaRPr lang="it-IT" dirty="0"/>
          </a:p>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37</a:t>
            </a:fld>
            <a:endParaRPr lang="it-IT"/>
          </a:p>
        </p:txBody>
      </p:sp>
    </p:spTree>
    <p:extLst>
      <p:ext uri="{BB962C8B-B14F-4D97-AF65-F5344CB8AC3E}">
        <p14:creationId xmlns:p14="http://schemas.microsoft.com/office/powerpoint/2010/main" val="156494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1930" y="692696"/>
            <a:ext cx="6919055" cy="1143000"/>
          </a:xfrm>
        </p:spPr>
        <p:txBody>
          <a:bodyPr>
            <a:normAutofit/>
          </a:bodyPr>
          <a:lstStyle/>
          <a:p>
            <a:r>
              <a:rPr lang="it-IT" dirty="0" smtClean="0">
                <a:effectLst>
                  <a:outerShdw blurRad="38100" dist="38100" dir="2700000" algn="tl">
                    <a:srgbClr val="000000">
                      <a:alpha val="43137"/>
                    </a:srgbClr>
                  </a:outerShdw>
                </a:effectLst>
              </a:rPr>
              <a:t>Lo scopo della giornata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81930" y="2204864"/>
            <a:ext cx="8915400" cy="3437736"/>
          </a:xfrm>
        </p:spPr>
        <p:txBody>
          <a:bodyPr>
            <a:normAutofit/>
          </a:bodyPr>
          <a:lstStyle/>
          <a:p>
            <a:pPr algn="just"/>
            <a:r>
              <a:rPr lang="it-IT" sz="1800" dirty="0"/>
              <a:t>Le Giornate della Trasparenza, come previsto dal Decreto Legislativo 14 marzo 2013, n. 33 e dalle Linee Guida A.N.A.C. (Delibera n. 105/2010), sono a tutti gli effetti considerate la sede opportuna per fornire informazioni sul Programma Triennale per la Trasparenza e l’Integrità (adottato da un Ente/Organizzazione), sul Piano e Relazione della Performance, nonché sul Piano anticorruzione a tutti i soggetti a vario titolo interessati e coinvolti (gli stakeholder).</a:t>
            </a:r>
          </a:p>
          <a:p>
            <a:pPr algn="just"/>
            <a:r>
              <a:rPr lang="it-IT" sz="1800" dirty="0"/>
              <a:t>Considerato lo stretto collegamento tra la disciplina della trasparenza e quella della performance, costituiscono l’occasione per condividere </a:t>
            </a:r>
            <a:r>
              <a:rPr lang="it-IT" sz="1800" i="1" dirty="0" err="1" smtClean="0"/>
              <a:t>bestpractice</a:t>
            </a:r>
            <a:r>
              <a:rPr lang="it-IT" sz="1800" dirty="0"/>
              <a:t>, esperienze e i risultati della valutazione del "clima" lavorativo, del livello dell’organizzazione del lavoro, oltre che del grado di condivisione del Sistema di valutazione (in stretta collaborazione con il lavoro svolto dagli organismi di valutazione interni).</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4</a:t>
            </a:fld>
            <a:endParaRPr lang="it-IT"/>
          </a:p>
        </p:txBody>
      </p:sp>
    </p:spTree>
    <p:extLst>
      <p:ext uri="{BB962C8B-B14F-4D97-AF65-F5344CB8AC3E}">
        <p14:creationId xmlns:p14="http://schemas.microsoft.com/office/powerpoint/2010/main" val="133307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noFill/>
        </p:spPr>
        <p:txBody>
          <a:bodyPr>
            <a:noAutofit/>
          </a:bodyPr>
          <a:lstStyle/>
          <a:p>
            <a:r>
              <a:rPr lang="it-IT" sz="3600" i="1" dirty="0">
                <a:effectLst>
                  <a:outerShdw blurRad="38100" dist="38100" dir="2700000" algn="tl">
                    <a:srgbClr val="000000">
                      <a:alpha val="43137"/>
                    </a:srgbClr>
                  </a:outerShdw>
                </a:effectLst>
              </a:rPr>
              <a:t>Performance</a:t>
            </a:r>
            <a:r>
              <a:rPr lang="it-IT" sz="3600" dirty="0">
                <a:effectLst>
                  <a:outerShdw blurRad="38100" dist="38100" dir="2700000" algn="tl">
                    <a:srgbClr val="000000">
                      <a:alpha val="43137"/>
                    </a:srgbClr>
                  </a:outerShdw>
                </a:effectLst>
              </a:rPr>
              <a:t> - Trasparenza </a:t>
            </a:r>
            <a:r>
              <a:rPr lang="it-IT" sz="3600" dirty="0" smtClean="0">
                <a:effectLst>
                  <a:outerShdw blurRad="38100" dist="38100" dir="2700000" algn="tl">
                    <a:srgbClr val="000000">
                      <a:alpha val="43137"/>
                    </a:srgbClr>
                  </a:outerShdw>
                </a:effectLst>
              </a:rPr>
              <a:t>–Anticorruzione : evoluzione della PA</a:t>
            </a:r>
            <a:endParaRPr lang="it-IT" sz="36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690537" y="5007811"/>
            <a:ext cx="4371216" cy="511097"/>
          </a:xfrm>
        </p:spPr>
        <p:txBody>
          <a:bodyPr>
            <a:normAutofit/>
          </a:bodyPr>
          <a:lstStyle/>
          <a:p>
            <a:pPr marL="0" indent="0">
              <a:buNone/>
            </a:pPr>
            <a:r>
              <a:rPr lang="it-IT" dirty="0" smtClean="0"/>
              <a:t>Coinvolgimento </a:t>
            </a:r>
            <a:r>
              <a:rPr lang="it-IT" i="1" dirty="0" smtClean="0"/>
              <a:t>Stakeholder</a:t>
            </a:r>
            <a:r>
              <a:rPr lang="it-IT" dirty="0" smtClean="0"/>
              <a:t> </a:t>
            </a: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5</a:t>
            </a:fld>
            <a:endParaRPr lang="it-IT"/>
          </a:p>
        </p:txBody>
      </p:sp>
      <p:sp>
        <p:nvSpPr>
          <p:cNvPr id="6" name="Freccia in giù 5"/>
          <p:cNvSpPr/>
          <p:nvPr/>
        </p:nvSpPr>
        <p:spPr>
          <a:xfrm>
            <a:off x="3724017" y="4007953"/>
            <a:ext cx="23042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contenuto 2"/>
          <p:cNvSpPr txBox="1">
            <a:spLocks/>
          </p:cNvSpPr>
          <p:nvPr/>
        </p:nvSpPr>
        <p:spPr>
          <a:xfrm>
            <a:off x="3928931" y="3186447"/>
            <a:ext cx="2361084" cy="5939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it-IT" dirty="0" smtClean="0"/>
              <a:t>Trasparenza</a:t>
            </a:r>
          </a:p>
        </p:txBody>
      </p:sp>
      <p:sp>
        <p:nvSpPr>
          <p:cNvPr id="9" name="Segnaposto contenuto 2"/>
          <p:cNvSpPr txBox="1">
            <a:spLocks/>
          </p:cNvSpPr>
          <p:nvPr/>
        </p:nvSpPr>
        <p:spPr>
          <a:xfrm>
            <a:off x="5714948" y="5423165"/>
            <a:ext cx="2788915" cy="49556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it-IT" dirty="0" smtClean="0"/>
              <a:t>Controllo diffuso</a:t>
            </a:r>
          </a:p>
          <a:p>
            <a:endParaRPr lang="it-IT" dirty="0" smtClean="0"/>
          </a:p>
          <a:p>
            <a:endParaRPr lang="it-IT" dirty="0" smtClean="0"/>
          </a:p>
        </p:txBody>
      </p:sp>
      <p:sp>
        <p:nvSpPr>
          <p:cNvPr id="11" name="Freccia in giù 10"/>
          <p:cNvSpPr/>
          <p:nvPr/>
        </p:nvSpPr>
        <p:spPr>
          <a:xfrm rot="7869352">
            <a:off x="3313795" y="2362855"/>
            <a:ext cx="31965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p:cNvSpPr/>
          <p:nvPr/>
        </p:nvSpPr>
        <p:spPr>
          <a:xfrm rot="13260000">
            <a:off x="5973713" y="2389110"/>
            <a:ext cx="319658"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egnaposto contenuto 2"/>
          <p:cNvSpPr txBox="1">
            <a:spLocks/>
          </p:cNvSpPr>
          <p:nvPr/>
        </p:nvSpPr>
        <p:spPr>
          <a:xfrm>
            <a:off x="5779116" y="1925917"/>
            <a:ext cx="2664296" cy="5939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it-IT" dirty="0" smtClean="0"/>
              <a:t>Anticorruzione</a:t>
            </a:r>
          </a:p>
        </p:txBody>
      </p:sp>
      <p:sp>
        <p:nvSpPr>
          <p:cNvPr id="14" name="Segnaposto contenuto 2"/>
          <p:cNvSpPr txBox="1">
            <a:spLocks/>
          </p:cNvSpPr>
          <p:nvPr/>
        </p:nvSpPr>
        <p:spPr>
          <a:xfrm>
            <a:off x="1832792" y="1931040"/>
            <a:ext cx="2122035" cy="59398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it-IT" i="1" dirty="0" smtClean="0"/>
              <a:t>Performance</a:t>
            </a:r>
          </a:p>
        </p:txBody>
      </p:sp>
      <p:sp>
        <p:nvSpPr>
          <p:cNvPr id="15" name="Segnaposto contenuto 2"/>
          <p:cNvSpPr txBox="1">
            <a:spLocks/>
          </p:cNvSpPr>
          <p:nvPr/>
        </p:nvSpPr>
        <p:spPr>
          <a:xfrm>
            <a:off x="949614" y="5496964"/>
            <a:ext cx="3762619" cy="497558"/>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it-IT" dirty="0" smtClean="0"/>
              <a:t>Miglioramento continuo</a:t>
            </a:r>
            <a:endParaRPr lang="it-IT" dirty="0"/>
          </a:p>
        </p:txBody>
      </p:sp>
    </p:spTree>
    <p:extLst>
      <p:ext uri="{BB962C8B-B14F-4D97-AF65-F5344CB8AC3E}">
        <p14:creationId xmlns:p14="http://schemas.microsoft.com/office/powerpoint/2010/main" val="417160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pPr algn="just"/>
            <a:r>
              <a:rPr lang="it-IT" dirty="0"/>
              <a:t>Nel settore pubblico esiste una connessione diretta e derivata tra normativa e innovazione che fa si che le norme siano contemporaneamente motore del cambiamento, vincolo al cambiamento e oggetto del cambiamento</a:t>
            </a:r>
            <a:r>
              <a:rPr lang="it-IT" dirty="0" smtClean="0"/>
              <a:t>.</a:t>
            </a:r>
            <a:endParaRPr lang="it-IT" dirty="0"/>
          </a:p>
          <a:p>
            <a:pPr lvl="0" algn="just"/>
            <a:r>
              <a:rPr lang="it-IT" dirty="0"/>
              <a:t>Fino agli anni 80 esisteva una obiettiva centralità della "normativa": la tipica autoreferenzialità della P.A. abituata a privilegiare la conformità alla norma rispetto alla soddisfazione delle esigenze degli utenti.</a:t>
            </a:r>
          </a:p>
          <a:p>
            <a:pPr algn="just"/>
            <a:r>
              <a:rPr lang="it-IT" dirty="0"/>
              <a:t>241/1990 Nuove norme in materia di procedimento amministrativo e di diritto di accesso ai documenti amministrativi. </a:t>
            </a:r>
          </a:p>
          <a:p>
            <a:pPr lvl="1" algn="just"/>
            <a:r>
              <a:rPr lang="it-IT" dirty="0"/>
              <a:t>Il procedimento: </a:t>
            </a:r>
            <a:r>
              <a:rPr lang="it-IT" sz="1800" dirty="0"/>
              <a:t>L’azione amministrativa non è più incentrata sull’atto, ma sul procedimento, la decisione non si forma più con un atto imperativo dell’Amministrazione, ma con l’apporto del cittadino;</a:t>
            </a:r>
          </a:p>
          <a:p>
            <a:pPr lvl="1" algn="just"/>
            <a:r>
              <a:rPr lang="it-IT" dirty="0"/>
              <a:t>La partecipazione al procedimento amministrativo: c</a:t>
            </a:r>
            <a:r>
              <a:rPr lang="it-IT" sz="1900" dirty="0"/>
              <a:t>omunicazione, intervento e diritti dei partecipanti </a:t>
            </a:r>
            <a:r>
              <a:rPr lang="it-IT" sz="1900" i="1" dirty="0"/>
              <a:t>(«Qualunque soggetto, portatore di interessi pubblici o privati, nonché i portatori di interessi diffusi costituiti in associazioni o comitati, cui possa derivare un pregiudizio dal provvedimento, hanno facoltà di intervenire nel procedimento</a:t>
            </a:r>
            <a:r>
              <a:rPr lang="it-IT" sz="1900" i="1" dirty="0" smtClean="0"/>
              <a:t>»);</a:t>
            </a:r>
          </a:p>
          <a:p>
            <a:pPr lvl="1" algn="just"/>
            <a:r>
              <a:rPr lang="it-IT" dirty="0"/>
              <a:t>Semplificazione dell'azione amministrativa: </a:t>
            </a:r>
            <a:r>
              <a:rPr lang="it-IT" sz="2000" dirty="0"/>
              <a:t>autocertificazione</a:t>
            </a:r>
            <a:endParaRPr lang="it-IT" dirty="0"/>
          </a:p>
          <a:p>
            <a:pPr lvl="1" algn="just"/>
            <a:r>
              <a:rPr lang="it-IT" dirty="0"/>
              <a:t>Accesso ai documenti amministrativi: </a:t>
            </a:r>
            <a:r>
              <a:rPr lang="it-IT" sz="1800" dirty="0"/>
              <a:t>modalità di esercizio del diritto di accesso e ricorsi</a:t>
            </a:r>
            <a:r>
              <a:rPr lang="it-IT" sz="1800" dirty="0" smtClean="0"/>
              <a:t>.</a:t>
            </a: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6</a:t>
            </a:fld>
            <a:endParaRPr lang="it-IT"/>
          </a:p>
        </p:txBody>
      </p:sp>
    </p:spTree>
    <p:extLst>
      <p:ext uri="{BB962C8B-B14F-4D97-AF65-F5344CB8AC3E}">
        <p14:creationId xmlns:p14="http://schemas.microsoft.com/office/powerpoint/2010/main" val="282626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effectLst>
                  <a:outerShdw blurRad="38100" dist="38100" dir="2700000" algn="tl">
                    <a:srgbClr val="000000">
                      <a:alpha val="43137"/>
                    </a:srgbClr>
                  </a:outerShdw>
                </a:effectLst>
              </a:rPr>
              <a:t>«Amministrazione </a:t>
            </a:r>
            <a:r>
              <a:rPr lang="it-IT" dirty="0" smtClean="0">
                <a:effectLst>
                  <a:outerShdw blurRad="38100" dist="38100" dir="2700000" algn="tl">
                    <a:srgbClr val="000000">
                      <a:alpha val="43137"/>
                    </a:srgbClr>
                  </a:outerShdw>
                </a:effectLst>
              </a:rPr>
              <a:t>Trasparente</a:t>
            </a:r>
            <a:r>
              <a:rPr lang="it-IT" dirty="0">
                <a:effectLst>
                  <a:outerShdw blurRad="38100" dist="38100" dir="2700000" algn="tl">
                    <a:srgbClr val="000000">
                      <a:alpha val="43137"/>
                    </a:srgbClr>
                  </a:outerShdw>
                </a:effectLst>
              </a:rPr>
              <a:t>»</a:t>
            </a: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7</a:t>
            </a:fld>
            <a:endParaRPr lang="it-IT"/>
          </a:p>
        </p:txBody>
      </p:sp>
      <p:sp>
        <p:nvSpPr>
          <p:cNvPr id="7" name="Segnaposto contenuto 6"/>
          <p:cNvSpPr>
            <a:spLocks noGrp="1"/>
          </p:cNvSpPr>
          <p:nvPr>
            <p:ph idx="1"/>
          </p:nvPr>
        </p:nvSpPr>
        <p:spPr/>
        <p:txBody>
          <a:bodyPr/>
          <a:lstStyle/>
          <a:p>
            <a:endParaRPr lang="it-IT"/>
          </a:p>
        </p:txBody>
      </p:sp>
      <p:pic>
        <p:nvPicPr>
          <p:cNvPr id="8" name="Segnaposto contenuto 5"/>
          <p:cNvPicPr>
            <a:picLocks noChangeAspect="1"/>
          </p:cNvPicPr>
          <p:nvPr/>
        </p:nvPicPr>
        <p:blipFill rotWithShape="1">
          <a:blip r:embed="rId2"/>
          <a:srcRect t="14795"/>
          <a:stretch/>
        </p:blipFill>
        <p:spPr>
          <a:xfrm>
            <a:off x="1496616" y="1965046"/>
            <a:ext cx="7272808" cy="4565395"/>
          </a:xfrm>
          <a:prstGeom prst="rect">
            <a:avLst/>
          </a:prstGeom>
        </p:spPr>
      </p:pic>
    </p:spTree>
    <p:extLst>
      <p:ext uri="{BB962C8B-B14F-4D97-AF65-F5344CB8AC3E}">
        <p14:creationId xmlns:p14="http://schemas.microsoft.com/office/powerpoint/2010/main" val="62259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6496" y="815333"/>
            <a:ext cx="6919055" cy="1143000"/>
          </a:xfrm>
        </p:spPr>
        <p:txBody>
          <a:bodyPr>
            <a:noAutofit/>
          </a:bodyPr>
          <a:lstStyle/>
          <a:p>
            <a:r>
              <a:rPr lang="it-IT" dirty="0">
                <a:effectLst>
                  <a:outerShdw blurRad="38100" dist="38100" dir="2700000" algn="tl">
                    <a:srgbClr val="000000">
                      <a:alpha val="43137"/>
                    </a:srgbClr>
                  </a:outerShdw>
                </a:effectLst>
              </a:rPr>
              <a:t>Il ciclo di gestione della </a:t>
            </a:r>
            <a:r>
              <a:rPr lang="it-IT" i="1" dirty="0">
                <a:effectLst>
                  <a:outerShdw blurRad="38100" dist="38100" dir="2700000" algn="tl">
                    <a:srgbClr val="000000">
                      <a:alpha val="43137"/>
                    </a:srgbClr>
                  </a:outerShdw>
                </a:effectLst>
              </a:rPr>
              <a:t>performance</a:t>
            </a:r>
          </a:p>
        </p:txBody>
      </p:sp>
      <p:sp>
        <p:nvSpPr>
          <p:cNvPr id="3" name="Segnaposto contenuto 2"/>
          <p:cNvSpPr>
            <a:spLocks noGrp="1"/>
          </p:cNvSpPr>
          <p:nvPr>
            <p:ph idx="1"/>
          </p:nvPr>
        </p:nvSpPr>
        <p:spPr>
          <a:xfrm>
            <a:off x="495300" y="2420888"/>
            <a:ext cx="8915400" cy="3672408"/>
          </a:xfrm>
        </p:spPr>
        <p:txBody>
          <a:bodyPr>
            <a:normAutofit/>
          </a:bodyPr>
          <a:lstStyle/>
          <a:p>
            <a:pPr marL="0" indent="0">
              <a:buNone/>
            </a:pPr>
            <a:r>
              <a:rPr lang="it-IT" sz="1800" b="1" u="sng" dirty="0"/>
              <a:t>Riferimenti normativi</a:t>
            </a:r>
            <a:endParaRPr lang="it-IT" sz="1800" dirty="0"/>
          </a:p>
          <a:p>
            <a:pPr algn="just"/>
            <a:r>
              <a:rPr lang="it-IT" sz="1800" dirty="0"/>
              <a:t>Decreto Legislativo n. 150/2009 “Attuazione della legge 4 marzo 2009, n. 15, in materia di ottimizzazione della produttività del lavoro pubblico e di efficienza e trasparenza delle pubbliche amministrazioni</a:t>
            </a:r>
            <a:r>
              <a:rPr lang="it-IT" sz="1800" dirty="0" smtClean="0"/>
              <a:t>”.</a:t>
            </a:r>
          </a:p>
          <a:p>
            <a:pPr algn="just"/>
            <a:endParaRPr lang="it-IT" sz="1800" b="1" u="sng" dirty="0" smtClean="0"/>
          </a:p>
          <a:p>
            <a:pPr marL="0" indent="0" algn="just">
              <a:buNone/>
            </a:pPr>
            <a:r>
              <a:rPr lang="it-IT" sz="1800" b="1" u="sng" dirty="0" smtClean="0"/>
              <a:t>Principi generali</a:t>
            </a:r>
            <a:endParaRPr lang="it-IT" sz="1800" dirty="0"/>
          </a:p>
          <a:p>
            <a:pPr algn="just"/>
            <a:r>
              <a:rPr lang="it-IT" sz="1800" dirty="0" smtClean="0"/>
              <a:t>La </a:t>
            </a:r>
            <a:r>
              <a:rPr lang="it-IT" sz="1800" dirty="0"/>
              <a:t>misurazione e la valutazione della performance sono volte al miglioramento della qualità dei servizi offerti dalle amministrazioni pubbliche, nonché alla crescita delle competenze professionali, attraverso la valorizzazione del merito e l'erogazione dei premi per i risultati perseguiti dai singoli e dalle unità organizzative in un quadro di pari opportunità di diritti e doveri, trasparenza dei risultati delle amministrazioni pubbliche e delle risorse impiegate per il loro perseguimento.</a:t>
            </a:r>
          </a:p>
          <a:p>
            <a:pPr algn="just"/>
            <a:endParaRPr lang="it-IT" sz="1800" dirty="0"/>
          </a:p>
          <a:p>
            <a:pPr marL="0" indent="0">
              <a:buNone/>
            </a:pPr>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8</a:t>
            </a:fld>
            <a:endParaRPr lang="it-IT"/>
          </a:p>
        </p:txBody>
      </p:sp>
    </p:spTree>
    <p:extLst>
      <p:ext uri="{BB962C8B-B14F-4D97-AF65-F5344CB8AC3E}">
        <p14:creationId xmlns:p14="http://schemas.microsoft.com/office/powerpoint/2010/main" val="243625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8000" y="692697"/>
            <a:ext cx="6919055" cy="1008112"/>
          </a:xfrm>
        </p:spPr>
        <p:txBody>
          <a:bodyPr>
            <a:normAutofit fontScale="90000"/>
          </a:bodyPr>
          <a:lstStyle/>
          <a:p>
            <a:r>
              <a:rPr lang="it-IT" dirty="0" smtClean="0"/>
              <a:t/>
            </a:r>
            <a:br>
              <a:rPr lang="it-IT" dirty="0" smtClean="0"/>
            </a:br>
            <a:r>
              <a:rPr lang="it-IT" dirty="0"/>
              <a:t/>
            </a:r>
            <a:br>
              <a:rPr lang="it-IT" dirty="0"/>
            </a:br>
            <a:r>
              <a:rPr lang="it-IT" dirty="0" smtClean="0"/>
              <a:t/>
            </a:r>
            <a:br>
              <a:rPr lang="it-IT" dirty="0" smtClean="0"/>
            </a:br>
            <a:r>
              <a:rPr lang="it-IT" sz="5600" dirty="0" smtClean="0">
                <a:effectLst>
                  <a:outerShdw blurRad="38100" dist="38100" dir="2700000" algn="tl">
                    <a:srgbClr val="000000">
                      <a:alpha val="43137"/>
                    </a:srgbClr>
                  </a:outerShdw>
                </a:effectLst>
              </a:rPr>
              <a:t>Il ciclo</a:t>
            </a:r>
            <a:endParaRPr lang="it-IT" sz="560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Autofit/>
          </a:bodyPr>
          <a:lstStyle/>
          <a:p>
            <a:pPr algn="just"/>
            <a:r>
              <a:rPr lang="it-IT" sz="1800" dirty="0"/>
              <a:t>Il ciclo di gestione della </a:t>
            </a:r>
            <a:r>
              <a:rPr lang="it-IT" sz="1800" i="1" dirty="0"/>
              <a:t>performance</a:t>
            </a:r>
            <a:r>
              <a:rPr lang="it-IT" sz="1800" dirty="0"/>
              <a:t> si articola nelle seguenti fasi:</a:t>
            </a:r>
          </a:p>
          <a:p>
            <a:pPr algn="just"/>
            <a:r>
              <a:rPr lang="it-IT" sz="1800" dirty="0"/>
              <a:t>    a) definizione e assegnazione degli obiettivi che si intendono raggiungere, dei valori attesi di risultato e dei rispettivi indicatori;</a:t>
            </a:r>
          </a:p>
          <a:p>
            <a:pPr algn="just"/>
            <a:r>
              <a:rPr lang="it-IT" sz="1800" dirty="0"/>
              <a:t>    b) collegamento tra gli obiettivi e l'allocazione delle risorse;</a:t>
            </a:r>
          </a:p>
          <a:p>
            <a:pPr algn="just"/>
            <a:r>
              <a:rPr lang="it-IT" sz="1800" dirty="0"/>
              <a:t>    c) monitoraggio in corso di esercizio e attivazione di eventuali interventi correttivi;</a:t>
            </a:r>
          </a:p>
          <a:p>
            <a:pPr algn="just"/>
            <a:r>
              <a:rPr lang="it-IT" sz="1800" dirty="0"/>
              <a:t>    d) misurazione e valutazione della performance, organizzativa e individuale;</a:t>
            </a:r>
          </a:p>
          <a:p>
            <a:pPr algn="just"/>
            <a:r>
              <a:rPr lang="it-IT" sz="1800" dirty="0"/>
              <a:t>    e) utilizzo dei sistemi premianti, secondo criteri di valorizzazione del merito;</a:t>
            </a:r>
          </a:p>
          <a:p>
            <a:pPr algn="just"/>
            <a:r>
              <a:rPr lang="it-IT" sz="1800" dirty="0"/>
              <a:t>    f) rendicontazione dei risultati agli organi di indirizzo politico-amministrativo, ai vertici delle amministrazioni, </a:t>
            </a:r>
            <a:r>
              <a:rPr lang="it-IT" sz="1800" dirty="0" smtClean="0"/>
              <a:t>nonché </a:t>
            </a:r>
            <a:r>
              <a:rPr lang="it-IT" sz="1800" dirty="0"/>
              <a:t>ai competenti organi esterni, ai cittadini, ai soggetti interessati, agli utenti e ai destinatari dei servizi. </a:t>
            </a:r>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7B4D93FF-9965-43B8-A737-CE8E472B6C6F}" type="slidenum">
              <a:rPr lang="it-IT" smtClean="0"/>
              <a:t>9</a:t>
            </a:fld>
            <a:endParaRPr lang="it-IT"/>
          </a:p>
        </p:txBody>
      </p:sp>
    </p:spTree>
    <p:extLst>
      <p:ext uri="{BB962C8B-B14F-4D97-AF65-F5344CB8AC3E}">
        <p14:creationId xmlns:p14="http://schemas.microsoft.com/office/powerpoint/2010/main" val="1113238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4944</TotalTime>
  <Words>3124</Words>
  <Application>Microsoft Office PowerPoint</Application>
  <PresentationFormat>A4 (21x29,7 cm)</PresentationFormat>
  <Paragraphs>291</Paragraphs>
  <Slides>37</Slides>
  <Notes>1</Notes>
  <HiddenSlides>2</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Constantia</vt:lpstr>
      <vt:lpstr>Times New Roman</vt:lpstr>
      <vt:lpstr>Wingdings 2</vt:lpstr>
      <vt:lpstr>Equinozio</vt:lpstr>
      <vt:lpstr>Giornata della Trasparenza</vt:lpstr>
      <vt:lpstr>Comunicazione dell’evento</vt:lpstr>
      <vt:lpstr>Inviti alla giornata</vt:lpstr>
      <vt:lpstr>Lo scopo della giornata</vt:lpstr>
      <vt:lpstr>Performance - Trasparenza –Anticorruzione : evoluzione della PA</vt:lpstr>
      <vt:lpstr>Presentazione standard di PowerPoint</vt:lpstr>
      <vt:lpstr>«Amministrazione Trasparente»</vt:lpstr>
      <vt:lpstr>Il ciclo di gestione della performance</vt:lpstr>
      <vt:lpstr>   Il ciclo</vt:lpstr>
      <vt:lpstr>Il ciclo </vt:lpstr>
      <vt:lpstr> Piano della performance</vt:lpstr>
      <vt:lpstr> La Relazione sulla performance</vt:lpstr>
      <vt:lpstr> La Relazione sul funzionamento complessivo del Sistema</vt:lpstr>
      <vt:lpstr>Presentazione standard di PowerPoint</vt:lpstr>
      <vt:lpstr>Presentazione standard di PowerPoint</vt:lpstr>
      <vt:lpstr>Declinazione Obiettivi</vt:lpstr>
      <vt:lpstr>Presentazione standard di PowerPoint</vt:lpstr>
      <vt:lpstr>Performance 2014</vt:lpstr>
      <vt:lpstr>Informatizzazione e dematerializzazione</vt:lpstr>
      <vt:lpstr>Informatizzazione e dematerializzazione</vt:lpstr>
      <vt:lpstr>Pari Opportunità</vt:lpstr>
      <vt:lpstr>Contenimento della spesa</vt:lpstr>
      <vt:lpstr>Altri obiettivi</vt:lpstr>
      <vt:lpstr> Prevenzione della corruzione</vt:lpstr>
      <vt:lpstr> Attività di prevenzione del rischio corruttivo</vt:lpstr>
      <vt:lpstr>Attività di prevenzione del rischio corruttivo </vt:lpstr>
      <vt:lpstr>Attività di prevenzione del rischio corruttivo </vt:lpstr>
      <vt:lpstr>Attività di prevenzione del rischio corruttivo </vt:lpstr>
      <vt:lpstr>Attività di prevenzione del rischio corruttivo </vt:lpstr>
      <vt:lpstr>Attività di prevenzione del rischio corruttivo </vt:lpstr>
      <vt:lpstr>Programma triennale per la trasparenza e l’integrità</vt:lpstr>
      <vt:lpstr>Obiettivi operativi</vt:lpstr>
      <vt:lpstr>«Amministrazione Trasparente»</vt:lpstr>
      <vt:lpstr>Accesso civico</vt:lpstr>
      <vt:lpstr>Whistleblower  (tutela del dipendente pubblico che segnala illeciti)</vt:lpstr>
      <vt:lpstr>Obblighi di pubblicazione</vt:lpstr>
      <vt:lpstr>Conclusioni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della Trasparenza</dc:title>
  <dc:creator>Alessandro Masci</dc:creator>
  <cp:lastModifiedBy>Alessandro Masci</cp:lastModifiedBy>
  <cp:revision>93</cp:revision>
  <cp:lastPrinted>2014-12-09T11:34:43Z</cp:lastPrinted>
  <dcterms:created xsi:type="dcterms:W3CDTF">2012-11-06T10:32:40Z</dcterms:created>
  <dcterms:modified xsi:type="dcterms:W3CDTF">2014-12-09T12:45:49Z</dcterms:modified>
</cp:coreProperties>
</file>